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62" r:id="rId4"/>
    <p:sldId id="258" r:id="rId5"/>
    <p:sldId id="259" r:id="rId6"/>
    <p:sldId id="261" r:id="rId7"/>
    <p:sldId id="268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3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71EBE-6075-C747-A273-F7AA1BCA091D}" type="datetimeFigureOut">
              <a:rPr lang="en-US" smtClean="0"/>
              <a:t>2/7/16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3F3D0-64FF-A441-A5B2-45E09ECA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3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4C244DE-DCCB-F04A-A825-7B4821F07776}" type="slidenum">
              <a:rPr kumimoji="0" lang="en-US" sz="1200">
                <a:latin typeface="Times New Roman" charset="0"/>
              </a:rPr>
              <a:pPr/>
              <a:t>2</a:t>
            </a:fld>
            <a:endParaRPr kumimoji="0" lang="en-US" sz="1200">
              <a:latin typeface="Times New Roman" charset="0"/>
            </a:endParaRPr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100">
                <a:solidFill>
                  <a:srgbClr val="034694"/>
                </a:solidFill>
                <a:ea typeface="ＭＳ Ｐゴシック" charset="0"/>
              </a:rPr>
              <a:t>Figure 11.6 Overview of cell signaling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54D7C7F-526C-0744-8A74-45CD82AB6B90}" type="slidenum">
              <a:rPr kumimoji="0" lang="en-US" sz="1200">
                <a:latin typeface="Times New Roman" charset="0"/>
              </a:rPr>
              <a:pPr/>
              <a:t>3</a:t>
            </a:fld>
            <a:endParaRPr kumimoji="0" lang="en-US" sz="1200">
              <a:latin typeface="Times New Roman" charset="0"/>
            </a:endParaRPr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B3096D1-2629-9D46-A667-1D1023864942}" type="slidenum">
              <a:rPr kumimoji="0" lang="en-US" sz="1200">
                <a:latin typeface="Times New Roman" charset="0"/>
              </a:rPr>
              <a:pPr/>
              <a:t>6</a:t>
            </a:fld>
            <a:endParaRPr kumimoji="0" lang="en-US" sz="1200">
              <a:latin typeface="Times New Roman" charset="0"/>
            </a:endParaRPr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100">
                <a:solidFill>
                  <a:srgbClr val="034694"/>
                </a:solidFill>
                <a:ea typeface="ＭＳ Ｐゴシック" charset="0"/>
              </a:rPr>
              <a:t>Figure 11.7 Membrane receptors—ion channel receptors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B25E9F2-2B22-EE45-A7E2-F404C76B5F05}" type="slidenum">
              <a:rPr kumimoji="0" lang="en-US" sz="1200">
                <a:latin typeface="Times New Roman" charset="0"/>
              </a:rPr>
              <a:pPr/>
              <a:t>8</a:t>
            </a:fld>
            <a:endParaRPr kumimoji="0" lang="en-US" sz="1200">
              <a:latin typeface="Times New Roman" charset="0"/>
            </a:endParaRPr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995A20B-CF95-9F45-959C-4B4DC5255876}" type="slidenum">
              <a:rPr kumimoji="0" lang="en-US" sz="1200">
                <a:latin typeface="Times New Roman" charset="0"/>
              </a:rPr>
              <a:pPr/>
              <a:t>9</a:t>
            </a:fld>
            <a:endParaRPr kumimoji="0" lang="en-US" sz="1200">
              <a:latin typeface="Times New Roman" charset="0"/>
            </a:endParaRPr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100">
                <a:solidFill>
                  <a:srgbClr val="034694"/>
                </a:solidFill>
                <a:ea typeface="ＭＳ Ｐゴシック" charset="0"/>
              </a:rPr>
              <a:t>Figure 11.9 A phosphorylation cascade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0E3B99F-CA6D-934A-82D3-70F0CD287BDE}" type="slidenum">
              <a:rPr kumimoji="0" lang="en-US" sz="1200">
                <a:latin typeface="Times New Roman" charset="0"/>
              </a:rPr>
              <a:pPr/>
              <a:t>10</a:t>
            </a:fld>
            <a:endParaRPr kumimoji="0" lang="en-US" sz="1200">
              <a:latin typeface="Times New Roman" charset="0"/>
            </a:endParaRPr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100">
                <a:solidFill>
                  <a:srgbClr val="034694"/>
                </a:solidFill>
                <a:ea typeface="ＭＳ Ｐゴシック" charset="0"/>
              </a:rPr>
              <a:t>Figure 11.17 The specificity of cell signaling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8141-D099-DB45-B62F-2F8E099B583C}" type="datetimeFigureOut">
              <a:rPr lang="en-US" smtClean="0"/>
              <a:t>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AF5A-1BFB-C44E-93FB-95C0E22E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0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8141-D099-DB45-B62F-2F8E099B583C}" type="datetimeFigureOut">
              <a:rPr lang="en-US" smtClean="0"/>
              <a:t>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AF5A-1BFB-C44E-93FB-95C0E22E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8141-D099-DB45-B62F-2F8E099B583C}" type="datetimeFigureOut">
              <a:rPr lang="en-US" smtClean="0"/>
              <a:t>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AF5A-1BFB-C44E-93FB-95C0E22E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3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8141-D099-DB45-B62F-2F8E099B583C}" type="datetimeFigureOut">
              <a:rPr lang="en-US" smtClean="0"/>
              <a:t>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AF5A-1BFB-C44E-93FB-95C0E22E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8141-D099-DB45-B62F-2F8E099B583C}" type="datetimeFigureOut">
              <a:rPr lang="en-US" smtClean="0"/>
              <a:t>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AF5A-1BFB-C44E-93FB-95C0E22E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7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8141-D099-DB45-B62F-2F8E099B583C}" type="datetimeFigureOut">
              <a:rPr lang="en-US" smtClean="0"/>
              <a:t>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AF5A-1BFB-C44E-93FB-95C0E22E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92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8141-D099-DB45-B62F-2F8E099B583C}" type="datetimeFigureOut">
              <a:rPr lang="en-US" smtClean="0"/>
              <a:t>2/7/16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AF5A-1BFB-C44E-93FB-95C0E22E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8141-D099-DB45-B62F-2F8E099B583C}" type="datetimeFigureOut">
              <a:rPr lang="en-US" smtClean="0"/>
              <a:t>2/7/16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AF5A-1BFB-C44E-93FB-95C0E22E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7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8141-D099-DB45-B62F-2F8E099B583C}" type="datetimeFigureOut">
              <a:rPr lang="en-US" smtClean="0"/>
              <a:t>2/7/16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AF5A-1BFB-C44E-93FB-95C0E22E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8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8141-D099-DB45-B62F-2F8E099B583C}" type="datetimeFigureOut">
              <a:rPr lang="en-US" smtClean="0"/>
              <a:t>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AF5A-1BFB-C44E-93FB-95C0E22E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09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8141-D099-DB45-B62F-2F8E099B583C}" type="datetimeFigureOut">
              <a:rPr lang="en-US" smtClean="0"/>
              <a:t>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AF5A-1BFB-C44E-93FB-95C0E22E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2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C8141-D099-DB45-B62F-2F8E099B583C}" type="datetimeFigureOut">
              <a:rPr lang="en-US" smtClean="0"/>
              <a:t>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7AF5A-1BFB-C44E-93FB-95C0E22E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0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Signaling and Transduction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19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8" descr="11_17-CellSignalSpecific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165100"/>
            <a:ext cx="3578225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19"/>
          <p:cNvSpPr>
            <a:spLocks noChangeArrowheads="1"/>
          </p:cNvSpPr>
          <p:nvPr/>
        </p:nvSpPr>
        <p:spPr bwMode="auto">
          <a:xfrm>
            <a:off x="165100" y="0"/>
            <a:ext cx="22733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2800" b="1">
                <a:solidFill>
                  <a:srgbClr val="FF0000"/>
                </a:solidFill>
              </a:rPr>
              <a:t>Specificity</a:t>
            </a:r>
          </a:p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b="1">
                <a:solidFill>
                  <a:srgbClr val="0000FF"/>
                </a:solidFill>
              </a:rPr>
              <a:t>of </a:t>
            </a:r>
          </a:p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b="1">
                <a:solidFill>
                  <a:srgbClr val="0000FF"/>
                </a:solidFill>
              </a:rPr>
              <a:t>Cell Signaling</a:t>
            </a:r>
          </a:p>
        </p:txBody>
      </p:sp>
      <p:sp>
        <p:nvSpPr>
          <p:cNvPr id="26628" name="Text Box 20"/>
          <p:cNvSpPr txBox="1">
            <a:spLocks noChangeArrowheads="1"/>
          </p:cNvSpPr>
          <p:nvPr/>
        </p:nvSpPr>
        <p:spPr bwMode="auto">
          <a:xfrm>
            <a:off x="2967038" y="276225"/>
            <a:ext cx="527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900" b="1">
                <a:ea typeface="ヒラギノ角ゴ Pro W3" charset="0"/>
                <a:cs typeface="ヒラギノ角ゴ Pro W3" charset="0"/>
              </a:rPr>
              <a:t>Signaling</a:t>
            </a:r>
          </a:p>
          <a:p>
            <a:pPr algn="l">
              <a:lnSpc>
                <a:spcPct val="90000"/>
              </a:lnSpc>
            </a:pPr>
            <a:r>
              <a:rPr kumimoji="0" lang="en-US" sz="900" b="1">
                <a:ea typeface="ヒラギノ角ゴ Pro W3" charset="0"/>
                <a:cs typeface="ヒラギノ角ゴ Pro W3" charset="0"/>
              </a:rPr>
              <a:t>molecule</a:t>
            </a:r>
            <a:endParaRPr kumimoji="0" lang="en-US" sz="900" b="1">
              <a:solidFill>
                <a:srgbClr val="5C3F8C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6629" name="Text Box 21"/>
          <p:cNvSpPr txBox="1">
            <a:spLocks noChangeArrowheads="1"/>
          </p:cNvSpPr>
          <p:nvPr/>
        </p:nvSpPr>
        <p:spPr bwMode="auto">
          <a:xfrm>
            <a:off x="2916238" y="1025525"/>
            <a:ext cx="5270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900" b="1">
                <a:ea typeface="ヒラギノ角ゴ Pro W3" charset="0"/>
                <a:cs typeface="ヒラギノ角ゴ Pro W3" charset="0"/>
              </a:rPr>
              <a:t>Receptor</a:t>
            </a:r>
            <a:endParaRPr kumimoji="0" lang="en-US" sz="900" b="1">
              <a:solidFill>
                <a:srgbClr val="5C3F8C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6630" name="Text Box 22"/>
          <p:cNvSpPr txBox="1">
            <a:spLocks noChangeArrowheads="1"/>
          </p:cNvSpPr>
          <p:nvPr/>
        </p:nvSpPr>
        <p:spPr bwMode="auto">
          <a:xfrm>
            <a:off x="3963988" y="1787525"/>
            <a:ext cx="558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900" b="1">
                <a:ea typeface="ヒラギノ角ゴ Pro W3" charset="0"/>
                <a:cs typeface="ヒラギノ角ゴ Pro W3" charset="0"/>
              </a:rPr>
              <a:t>Relay</a:t>
            </a:r>
          </a:p>
          <a:p>
            <a:pPr algn="l">
              <a:lnSpc>
                <a:spcPct val="90000"/>
              </a:lnSpc>
            </a:pPr>
            <a:r>
              <a:rPr kumimoji="0" lang="en-US" sz="900" b="1">
                <a:ea typeface="ヒラギノ角ゴ Pro W3" charset="0"/>
                <a:cs typeface="ヒラギノ角ゴ Pro W3" charset="0"/>
              </a:rPr>
              <a:t>molecules</a:t>
            </a:r>
            <a:endParaRPr kumimoji="0" lang="en-US" sz="900" b="1">
              <a:solidFill>
                <a:srgbClr val="5C3F8C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6631" name="Text Box 23"/>
          <p:cNvSpPr txBox="1">
            <a:spLocks noChangeArrowheads="1"/>
          </p:cNvSpPr>
          <p:nvPr/>
        </p:nvSpPr>
        <p:spPr bwMode="auto">
          <a:xfrm>
            <a:off x="3360738" y="2695575"/>
            <a:ext cx="6604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900" b="1">
                <a:ea typeface="ヒラギノ角ゴ Pro W3" charset="0"/>
                <a:cs typeface="ヒラギノ角ゴ Pro W3" charset="0"/>
              </a:rPr>
              <a:t>Response 1</a:t>
            </a:r>
            <a:endParaRPr kumimoji="0" lang="en-US" sz="900" b="1">
              <a:solidFill>
                <a:srgbClr val="5C3F8C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6632" name="Text Box 24"/>
          <p:cNvSpPr txBox="1">
            <a:spLocks noChangeArrowheads="1"/>
          </p:cNvSpPr>
          <p:nvPr/>
        </p:nvSpPr>
        <p:spPr bwMode="auto">
          <a:xfrm>
            <a:off x="3094038" y="2987675"/>
            <a:ext cx="1193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900" b="1">
                <a:ea typeface="ヒラギノ角ゴ Pro W3" charset="0"/>
                <a:cs typeface="ヒラギノ角ゴ Pro W3" charset="0"/>
              </a:rPr>
              <a:t>Cell A. Pathway leads</a:t>
            </a:r>
          </a:p>
          <a:p>
            <a:pPr algn="l">
              <a:lnSpc>
                <a:spcPct val="90000"/>
              </a:lnSpc>
            </a:pPr>
            <a:r>
              <a:rPr kumimoji="0" lang="en-US" sz="900" b="1">
                <a:ea typeface="ヒラギノ角ゴ Pro W3" charset="0"/>
                <a:cs typeface="ヒラギノ角ゴ Pro W3" charset="0"/>
              </a:rPr>
              <a:t>to a single response.</a:t>
            </a:r>
            <a:endParaRPr kumimoji="0" lang="en-US" sz="900" b="1">
              <a:solidFill>
                <a:srgbClr val="5C3F8C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6633" name="Text Box 25"/>
          <p:cNvSpPr txBox="1">
            <a:spLocks noChangeArrowheads="1"/>
          </p:cNvSpPr>
          <p:nvPr/>
        </p:nvSpPr>
        <p:spPr bwMode="auto">
          <a:xfrm>
            <a:off x="4694238" y="2695575"/>
            <a:ext cx="6604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900" b="1">
                <a:ea typeface="ヒラギノ角ゴ Pro W3" charset="0"/>
                <a:cs typeface="ヒラギノ角ゴ Pro W3" charset="0"/>
              </a:rPr>
              <a:t>Response 2</a:t>
            </a:r>
            <a:endParaRPr kumimoji="0" lang="en-US" sz="900" b="1">
              <a:solidFill>
                <a:srgbClr val="5C3F8C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6634" name="Text Box 26"/>
          <p:cNvSpPr txBox="1">
            <a:spLocks noChangeArrowheads="1"/>
          </p:cNvSpPr>
          <p:nvPr/>
        </p:nvSpPr>
        <p:spPr bwMode="auto">
          <a:xfrm>
            <a:off x="5564188" y="2708275"/>
            <a:ext cx="6604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900" b="1">
                <a:ea typeface="ヒラギノ角ゴ Pro W3" charset="0"/>
                <a:cs typeface="ヒラギノ角ゴ Pro W3" charset="0"/>
              </a:rPr>
              <a:t>Response 3</a:t>
            </a:r>
            <a:endParaRPr kumimoji="0" lang="en-US" sz="900" b="1">
              <a:solidFill>
                <a:srgbClr val="5C3F8C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6635" name="Text Box 27"/>
          <p:cNvSpPr txBox="1">
            <a:spLocks noChangeArrowheads="1"/>
          </p:cNvSpPr>
          <p:nvPr/>
        </p:nvSpPr>
        <p:spPr bwMode="auto">
          <a:xfrm>
            <a:off x="4700588" y="2987675"/>
            <a:ext cx="1479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900" b="1">
                <a:ea typeface="ヒラギノ角ゴ Pro W3" charset="0"/>
                <a:cs typeface="ヒラギノ角ゴ Pro W3" charset="0"/>
              </a:rPr>
              <a:t>Cell B. Pathway branches,</a:t>
            </a:r>
          </a:p>
          <a:p>
            <a:pPr algn="l">
              <a:lnSpc>
                <a:spcPct val="90000"/>
              </a:lnSpc>
            </a:pPr>
            <a:r>
              <a:rPr kumimoji="0" lang="en-US" sz="900" b="1">
                <a:ea typeface="ヒラギノ角ゴ Pro W3" charset="0"/>
                <a:cs typeface="ヒラギノ角ゴ Pro W3" charset="0"/>
              </a:rPr>
              <a:t>leading to two responses.</a:t>
            </a:r>
            <a:endParaRPr kumimoji="0" lang="en-US" sz="900" b="1">
              <a:solidFill>
                <a:srgbClr val="5C3F8C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6636" name="Line 28"/>
          <p:cNvSpPr>
            <a:spLocks noChangeShapeType="1"/>
          </p:cNvSpPr>
          <p:nvPr/>
        </p:nvSpPr>
        <p:spPr bwMode="auto">
          <a:xfrm flipV="1">
            <a:off x="3429000" y="985838"/>
            <a:ext cx="134938" cy="88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Line 29"/>
          <p:cNvSpPr>
            <a:spLocks noChangeShapeType="1"/>
          </p:cNvSpPr>
          <p:nvPr/>
        </p:nvSpPr>
        <p:spPr bwMode="auto">
          <a:xfrm>
            <a:off x="3797300" y="1619250"/>
            <a:ext cx="1444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Line 30"/>
          <p:cNvSpPr>
            <a:spLocks noChangeShapeType="1"/>
          </p:cNvSpPr>
          <p:nvPr/>
        </p:nvSpPr>
        <p:spPr bwMode="auto">
          <a:xfrm flipV="1">
            <a:off x="3789363" y="1828800"/>
            <a:ext cx="158750" cy="257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Text Box 31"/>
          <p:cNvSpPr txBox="1">
            <a:spLocks noChangeArrowheads="1"/>
          </p:cNvSpPr>
          <p:nvPr/>
        </p:nvSpPr>
        <p:spPr bwMode="auto">
          <a:xfrm>
            <a:off x="2863850" y="5857875"/>
            <a:ext cx="6604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900" b="1">
                <a:ea typeface="ヒラギノ角ゴ Pro W3" charset="0"/>
                <a:cs typeface="ヒラギノ角ゴ Pro W3" charset="0"/>
              </a:rPr>
              <a:t>Response 4</a:t>
            </a:r>
            <a:endParaRPr kumimoji="0" lang="en-US" sz="900" b="1">
              <a:solidFill>
                <a:srgbClr val="5C3F8C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6640" name="Text Box 32"/>
          <p:cNvSpPr txBox="1">
            <a:spLocks noChangeArrowheads="1"/>
          </p:cNvSpPr>
          <p:nvPr/>
        </p:nvSpPr>
        <p:spPr bwMode="auto">
          <a:xfrm>
            <a:off x="5124450" y="5856288"/>
            <a:ext cx="6604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900" b="1">
                <a:ea typeface="ヒラギノ角ゴ Pro W3" charset="0"/>
                <a:cs typeface="ヒラギノ角ゴ Pro W3" charset="0"/>
              </a:rPr>
              <a:t>Response 5</a:t>
            </a:r>
            <a:endParaRPr kumimoji="0" lang="en-US" sz="900" b="1">
              <a:solidFill>
                <a:srgbClr val="5C3F8C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6641" name="Text Box 33"/>
          <p:cNvSpPr txBox="1">
            <a:spLocks noChangeArrowheads="1"/>
          </p:cNvSpPr>
          <p:nvPr/>
        </p:nvSpPr>
        <p:spPr bwMode="auto">
          <a:xfrm>
            <a:off x="3783013" y="5037138"/>
            <a:ext cx="701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900" b="1">
                <a:ea typeface="ヒラギノ角ゴ Pro W3" charset="0"/>
                <a:cs typeface="ヒラギノ角ゴ Pro W3" charset="0"/>
              </a:rPr>
              <a:t>Activation</a:t>
            </a:r>
          </a:p>
          <a:p>
            <a:pPr algn="l">
              <a:lnSpc>
                <a:spcPct val="90000"/>
              </a:lnSpc>
            </a:pPr>
            <a:r>
              <a:rPr kumimoji="0" lang="en-US" sz="900" b="1">
                <a:ea typeface="ヒラギノ角ゴ Pro W3" charset="0"/>
                <a:cs typeface="ヒラギノ角ゴ Pro W3" charset="0"/>
              </a:rPr>
              <a:t>or inhibition</a:t>
            </a:r>
            <a:endParaRPr kumimoji="0" lang="en-US" sz="900" b="1">
              <a:solidFill>
                <a:srgbClr val="5C3F8C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6642" name="Text Box 34"/>
          <p:cNvSpPr txBox="1">
            <a:spLocks noChangeArrowheads="1"/>
          </p:cNvSpPr>
          <p:nvPr/>
        </p:nvSpPr>
        <p:spPr bwMode="auto">
          <a:xfrm>
            <a:off x="3071813" y="6242050"/>
            <a:ext cx="1365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900" b="1">
                <a:ea typeface="ヒラギノ角ゴ Pro W3" charset="0"/>
                <a:cs typeface="ヒラギノ角ゴ Pro W3" charset="0"/>
              </a:rPr>
              <a:t>Cell C. Cross-talk occurs</a:t>
            </a:r>
          </a:p>
          <a:p>
            <a:pPr algn="l">
              <a:lnSpc>
                <a:spcPct val="90000"/>
              </a:lnSpc>
            </a:pPr>
            <a:r>
              <a:rPr kumimoji="0" lang="en-US" sz="900" b="1">
                <a:ea typeface="ヒラギノ角ゴ Pro W3" charset="0"/>
                <a:cs typeface="ヒラギノ角ゴ Pro W3" charset="0"/>
              </a:rPr>
              <a:t>between two pathways.</a:t>
            </a:r>
            <a:endParaRPr kumimoji="0" lang="en-US" sz="900" b="1">
              <a:solidFill>
                <a:srgbClr val="5C3F8C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6643" name="Text Box 35"/>
          <p:cNvSpPr txBox="1">
            <a:spLocks noChangeArrowheads="1"/>
          </p:cNvSpPr>
          <p:nvPr/>
        </p:nvSpPr>
        <p:spPr bwMode="auto">
          <a:xfrm>
            <a:off x="4697413" y="6242050"/>
            <a:ext cx="15986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900" b="1">
                <a:ea typeface="ヒラギノ角ゴ Pro W3" charset="0"/>
                <a:cs typeface="ヒラギノ角ゴ Pro W3" charset="0"/>
              </a:rPr>
              <a:t>Cell D. Different receptor</a:t>
            </a:r>
          </a:p>
          <a:p>
            <a:pPr algn="l">
              <a:lnSpc>
                <a:spcPct val="90000"/>
              </a:lnSpc>
            </a:pPr>
            <a:r>
              <a:rPr kumimoji="0" lang="en-US" sz="900" b="1">
                <a:ea typeface="ヒラギノ角ゴ Pro W3" charset="0"/>
                <a:cs typeface="ヒラギノ角ゴ Pro W3" charset="0"/>
              </a:rPr>
              <a:t>leads to a different response.</a:t>
            </a:r>
            <a:endParaRPr kumimoji="0" lang="en-US" sz="900" b="1">
              <a:solidFill>
                <a:srgbClr val="5C3F8C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53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5" descr="11_06CellSignalingOver_3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411288"/>
            <a:ext cx="8542337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Oval 26"/>
          <p:cNvSpPr>
            <a:spLocks noChangeArrowheads="1"/>
          </p:cNvSpPr>
          <p:nvPr/>
        </p:nvSpPr>
        <p:spPr bwMode="auto">
          <a:xfrm>
            <a:off x="7289800" y="2317750"/>
            <a:ext cx="222250" cy="241300"/>
          </a:xfrm>
          <a:prstGeom prst="ellipse">
            <a:avLst/>
          </a:prstGeom>
          <a:solidFill>
            <a:srgbClr val="078F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Oval 27"/>
          <p:cNvSpPr>
            <a:spLocks noChangeArrowheads="1"/>
          </p:cNvSpPr>
          <p:nvPr/>
        </p:nvSpPr>
        <p:spPr bwMode="auto">
          <a:xfrm>
            <a:off x="3854450" y="2317750"/>
            <a:ext cx="222250" cy="241300"/>
          </a:xfrm>
          <a:prstGeom prst="ellipse">
            <a:avLst/>
          </a:prstGeom>
          <a:solidFill>
            <a:srgbClr val="078F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29"/>
          <p:cNvSpPr>
            <a:spLocks noChangeArrowheads="1"/>
          </p:cNvSpPr>
          <p:nvPr/>
        </p:nvSpPr>
        <p:spPr bwMode="auto">
          <a:xfrm>
            <a:off x="165100" y="0"/>
            <a:ext cx="791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/>
              <a:t/>
            </a:r>
            <a:br>
              <a:rPr kumimoji="0" lang="en-US" sz="1200"/>
            </a:br>
            <a:r>
              <a:rPr kumimoji="0" lang="en-US" sz="1200"/>
              <a:t>              </a:t>
            </a:r>
            <a:r>
              <a:rPr kumimoji="0" lang="en-US" sz="3200" b="1">
                <a:solidFill>
                  <a:srgbClr val="FF0000"/>
                </a:solidFill>
              </a:rPr>
              <a:t>Signal Transduction Pathway</a:t>
            </a:r>
            <a:endParaRPr kumimoji="0" lang="en-US" sz="1500" b="1">
              <a:solidFill>
                <a:schemeClr val="bg1"/>
              </a:solidFill>
            </a:endParaRPr>
          </a:p>
        </p:txBody>
      </p:sp>
      <p:sp>
        <p:nvSpPr>
          <p:cNvPr id="11270" name="Text Box 30"/>
          <p:cNvSpPr txBox="1">
            <a:spLocks noChangeArrowheads="1"/>
          </p:cNvSpPr>
          <p:nvPr/>
        </p:nvSpPr>
        <p:spPr bwMode="auto">
          <a:xfrm>
            <a:off x="366713" y="1585913"/>
            <a:ext cx="15875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400" b="1">
                <a:ea typeface="ヒラギノ角ゴ Pro W3" charset="0"/>
                <a:cs typeface="ヒラギノ角ゴ Pro W3" charset="0"/>
              </a:rPr>
              <a:t>EXTRACELLULAR</a:t>
            </a:r>
          </a:p>
          <a:p>
            <a:pPr algn="l">
              <a:lnSpc>
                <a:spcPct val="90000"/>
              </a:lnSpc>
            </a:pPr>
            <a:r>
              <a:rPr kumimoji="0" lang="en-US" sz="1400" b="1">
                <a:ea typeface="ヒラギノ角ゴ Pro W3" charset="0"/>
                <a:cs typeface="ヒラギノ角ゴ Pro W3" charset="0"/>
              </a:rPr>
              <a:t>FLUID</a:t>
            </a:r>
            <a:endParaRPr kumimoji="0" lang="en-US" sz="1400" b="1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271" name="Text Box 31"/>
          <p:cNvSpPr txBox="1">
            <a:spLocks noChangeArrowheads="1"/>
          </p:cNvSpPr>
          <p:nvPr/>
        </p:nvSpPr>
        <p:spPr bwMode="auto">
          <a:xfrm>
            <a:off x="2825750" y="1898650"/>
            <a:ext cx="181133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600" b="1">
                <a:ea typeface="ヒラギノ角ゴ Pro W3" charset="0"/>
                <a:cs typeface="ヒラギノ角ゴ Pro W3" charset="0"/>
              </a:rPr>
              <a:t>Plasma membrane</a:t>
            </a:r>
            <a:endParaRPr kumimoji="0" lang="en-US" sz="1600" b="1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272" name="Text Box 33"/>
          <p:cNvSpPr txBox="1">
            <a:spLocks noChangeArrowheads="1"/>
          </p:cNvSpPr>
          <p:nvPr/>
        </p:nvSpPr>
        <p:spPr bwMode="auto">
          <a:xfrm>
            <a:off x="5784850" y="1581150"/>
            <a:ext cx="112553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400" b="1">
                <a:ea typeface="ヒラギノ角ゴ Pro W3" charset="0"/>
                <a:cs typeface="ヒラギノ角ゴ Pro W3" charset="0"/>
              </a:rPr>
              <a:t>CYTOPLASM</a:t>
            </a:r>
            <a:endParaRPr kumimoji="0" lang="en-US" sz="1400" b="1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273" name="Text Box 34"/>
          <p:cNvSpPr txBox="1">
            <a:spLocks noChangeArrowheads="1"/>
          </p:cNvSpPr>
          <p:nvPr/>
        </p:nvSpPr>
        <p:spPr bwMode="auto">
          <a:xfrm>
            <a:off x="501650" y="2724150"/>
            <a:ext cx="88423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600" b="1">
                <a:ea typeface="ヒラギノ角ゴ Pro W3" charset="0"/>
                <a:cs typeface="ヒラギノ角ゴ Pro W3" charset="0"/>
              </a:rPr>
              <a:t>Receptor</a:t>
            </a:r>
            <a:endParaRPr kumimoji="0" lang="en-US" sz="1600" b="1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274" name="Text Box 35"/>
          <p:cNvSpPr txBox="1">
            <a:spLocks noChangeArrowheads="1"/>
          </p:cNvSpPr>
          <p:nvPr/>
        </p:nvSpPr>
        <p:spPr bwMode="auto">
          <a:xfrm>
            <a:off x="304800" y="4629150"/>
            <a:ext cx="16764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600" b="1">
                <a:ea typeface="ヒラギノ角ゴ Pro W3" charset="0"/>
                <a:cs typeface="ヒラギノ角ゴ Pro W3" charset="0"/>
              </a:rPr>
              <a:t>  Signaling</a:t>
            </a:r>
          </a:p>
          <a:p>
            <a:pPr algn="l">
              <a:lnSpc>
                <a:spcPct val="90000"/>
              </a:lnSpc>
            </a:pPr>
            <a:r>
              <a:rPr kumimoji="0" lang="en-US" sz="1600" b="1">
                <a:ea typeface="ヒラギノ角ゴ Pro W3" charset="0"/>
                <a:cs typeface="ヒラギノ角ゴ Pro W3" charset="0"/>
              </a:rPr>
              <a:t>molecule: ligand</a:t>
            </a:r>
            <a:endParaRPr kumimoji="0" lang="en-US" sz="1600" b="1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275" name="Text Box 36"/>
          <p:cNvSpPr txBox="1">
            <a:spLocks noChangeArrowheads="1"/>
          </p:cNvSpPr>
          <p:nvPr/>
        </p:nvSpPr>
        <p:spPr bwMode="auto">
          <a:xfrm>
            <a:off x="2241550" y="3797300"/>
            <a:ext cx="49212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500" b="1">
                <a:ea typeface="ヒラギノ角ゴ Pro W3" charset="0"/>
                <a:cs typeface="ヒラギノ角ゴ Pro W3" charset="0"/>
              </a:rPr>
              <a:t>    Relay molecules in a signal transduction pathway</a:t>
            </a:r>
            <a:endParaRPr kumimoji="0" lang="en-US" sz="1500" b="1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276" name="Text Box 37"/>
          <p:cNvSpPr txBox="1">
            <a:spLocks noChangeArrowheads="1"/>
          </p:cNvSpPr>
          <p:nvPr/>
        </p:nvSpPr>
        <p:spPr bwMode="auto">
          <a:xfrm>
            <a:off x="7385050" y="3092450"/>
            <a:ext cx="998538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600" b="1">
                <a:ea typeface="ヒラギノ角ゴ Pro W3" charset="0"/>
                <a:cs typeface="ヒラギノ角ゴ Pro W3" charset="0"/>
              </a:rPr>
              <a:t>Activation</a:t>
            </a:r>
          </a:p>
          <a:p>
            <a:pPr algn="l">
              <a:lnSpc>
                <a:spcPct val="90000"/>
              </a:lnSpc>
            </a:pPr>
            <a:r>
              <a:rPr kumimoji="0" lang="en-US" sz="1600" b="1">
                <a:ea typeface="ヒラギノ角ゴ Pro W3" charset="0"/>
                <a:cs typeface="ヒラギノ角ゴ Pro W3" charset="0"/>
              </a:rPr>
              <a:t>of cellular</a:t>
            </a:r>
          </a:p>
          <a:p>
            <a:pPr algn="l">
              <a:lnSpc>
                <a:spcPct val="90000"/>
              </a:lnSpc>
            </a:pPr>
            <a:r>
              <a:rPr kumimoji="0" lang="en-US" sz="1600" b="1">
                <a:ea typeface="ヒラギノ角ゴ Pro W3" charset="0"/>
                <a:cs typeface="ヒラギノ角ゴ Pro W3" charset="0"/>
              </a:rPr>
              <a:t>response</a:t>
            </a:r>
            <a:endParaRPr kumimoji="0" lang="en-US" sz="1600" b="1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277" name="Text Box 39"/>
          <p:cNvSpPr txBox="1">
            <a:spLocks noChangeArrowheads="1"/>
          </p:cNvSpPr>
          <p:nvPr/>
        </p:nvSpPr>
        <p:spPr bwMode="auto">
          <a:xfrm>
            <a:off x="4146550" y="2324100"/>
            <a:ext cx="2254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600" b="1">
                <a:ea typeface="ヒラギノ角ゴ Pro W3" charset="0"/>
                <a:cs typeface="ヒラギノ角ゴ Pro W3" charset="0"/>
              </a:rPr>
              <a:t>Transduction</a:t>
            </a:r>
          </a:p>
          <a:p>
            <a:pPr algn="l">
              <a:lnSpc>
                <a:spcPct val="90000"/>
              </a:lnSpc>
            </a:pPr>
            <a:r>
              <a:rPr kumimoji="0" lang="en-US" sz="1800" b="1">
                <a:solidFill>
                  <a:srgbClr val="0000FF"/>
                </a:solidFill>
                <a:latin typeface="Times" charset="0"/>
                <a:ea typeface="ヒラギノ角ゴ Pro W3" charset="0"/>
                <a:cs typeface="ヒラギノ角ゴ Pro W3" charset="0"/>
              </a:rPr>
              <a:t>Amplification of signal</a:t>
            </a:r>
          </a:p>
        </p:txBody>
      </p:sp>
      <p:sp>
        <p:nvSpPr>
          <p:cNvPr id="11278" name="Text Box 40"/>
          <p:cNvSpPr txBox="1">
            <a:spLocks noChangeArrowheads="1"/>
          </p:cNvSpPr>
          <p:nvPr/>
        </p:nvSpPr>
        <p:spPr bwMode="auto">
          <a:xfrm>
            <a:off x="7543800" y="2324100"/>
            <a:ext cx="98583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600" b="1">
                <a:ea typeface="ヒラギノ角ゴ Pro W3" charset="0"/>
                <a:cs typeface="ヒラギノ角ゴ Pro W3" charset="0"/>
              </a:rPr>
              <a:t>Response</a:t>
            </a:r>
            <a:endParaRPr kumimoji="0" lang="en-US" sz="1600" b="1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279" name="Text Box 42"/>
          <p:cNvSpPr txBox="1">
            <a:spLocks noChangeArrowheads="1"/>
          </p:cNvSpPr>
          <p:nvPr/>
        </p:nvSpPr>
        <p:spPr bwMode="auto">
          <a:xfrm>
            <a:off x="3905250" y="2343150"/>
            <a:ext cx="1031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500" b="1">
                <a:solidFill>
                  <a:schemeClr val="bg1"/>
                </a:solidFill>
                <a:ea typeface="ヒラギノ角ゴ Pro W3" charset="0"/>
                <a:cs typeface="ヒラギノ角ゴ Pro W3" charset="0"/>
              </a:rPr>
              <a:t>2</a:t>
            </a:r>
            <a:endParaRPr kumimoji="0" lang="en-US" sz="1500" b="1">
              <a:solidFill>
                <a:schemeClr val="bg1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280" name="Text Box 43"/>
          <p:cNvSpPr txBox="1">
            <a:spLocks noChangeArrowheads="1"/>
          </p:cNvSpPr>
          <p:nvPr/>
        </p:nvSpPr>
        <p:spPr bwMode="auto">
          <a:xfrm>
            <a:off x="7353300" y="2355850"/>
            <a:ext cx="1031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500" b="1">
                <a:solidFill>
                  <a:schemeClr val="bg1"/>
                </a:solidFill>
                <a:ea typeface="ヒラギノ角ゴ Pro W3" charset="0"/>
                <a:cs typeface="ヒラギノ角ゴ Pro W3" charset="0"/>
              </a:rPr>
              <a:t>3</a:t>
            </a:r>
            <a:endParaRPr kumimoji="0" lang="en-US" sz="1500" b="1">
              <a:solidFill>
                <a:schemeClr val="bg1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281" name="Line 44"/>
          <p:cNvSpPr>
            <a:spLocks noChangeShapeType="1"/>
          </p:cNvSpPr>
          <p:nvPr/>
        </p:nvSpPr>
        <p:spPr bwMode="auto">
          <a:xfrm>
            <a:off x="1358900" y="2940050"/>
            <a:ext cx="19685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Text Box 45"/>
          <p:cNvSpPr txBox="1">
            <a:spLocks noChangeArrowheads="1"/>
          </p:cNvSpPr>
          <p:nvPr/>
        </p:nvSpPr>
        <p:spPr bwMode="auto">
          <a:xfrm>
            <a:off x="1377950" y="2324100"/>
            <a:ext cx="101123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600" b="1">
                <a:ea typeface="ヒラギノ角ゴ Pro W3" charset="0"/>
                <a:cs typeface="ヒラギノ角ゴ Pro W3" charset="0"/>
              </a:rPr>
              <a:t>Reception</a:t>
            </a:r>
            <a:endParaRPr kumimoji="0" lang="en-US" sz="1600" b="1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283" name="Oval 46"/>
          <p:cNvSpPr>
            <a:spLocks noChangeArrowheads="1"/>
          </p:cNvSpPr>
          <p:nvPr/>
        </p:nvSpPr>
        <p:spPr bwMode="auto">
          <a:xfrm>
            <a:off x="1073150" y="2311400"/>
            <a:ext cx="247650" cy="234950"/>
          </a:xfrm>
          <a:prstGeom prst="ellipse">
            <a:avLst/>
          </a:prstGeom>
          <a:solidFill>
            <a:srgbClr val="0292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Text Box 47"/>
          <p:cNvSpPr txBox="1">
            <a:spLocks noChangeArrowheads="1"/>
          </p:cNvSpPr>
          <p:nvPr/>
        </p:nvSpPr>
        <p:spPr bwMode="auto">
          <a:xfrm>
            <a:off x="1143000" y="2330450"/>
            <a:ext cx="11588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600" b="1">
                <a:solidFill>
                  <a:schemeClr val="bg1"/>
                </a:solidFill>
                <a:ea typeface="ヒラギノ角ゴ Pro W3" charset="0"/>
                <a:cs typeface="ヒラギノ角ゴ Pro W3" charset="0"/>
              </a:rPr>
              <a:t>1</a:t>
            </a:r>
            <a:endParaRPr kumimoji="0" lang="en-US" sz="1600" b="1">
              <a:solidFill>
                <a:schemeClr val="bg1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285" name="Line 48"/>
          <p:cNvSpPr>
            <a:spLocks noChangeShapeType="1"/>
          </p:cNvSpPr>
          <p:nvPr/>
        </p:nvSpPr>
        <p:spPr bwMode="auto">
          <a:xfrm>
            <a:off x="2235200" y="2000250"/>
            <a:ext cx="527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06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5302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>
                <a:solidFill>
                  <a:srgbClr val="FF0000"/>
                </a:solidFill>
                <a:latin typeface="Times New Roman" charset="0"/>
                <a:cs typeface="Arial" charset="0"/>
              </a:rPr>
              <a:t>Protein Receptors in the Plasma Membrane</a:t>
            </a:r>
            <a:endParaRPr lang="en-US" b="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87450"/>
            <a:ext cx="8534400" cy="4478338"/>
          </a:xfrm>
        </p:spPr>
        <p:txBody>
          <a:bodyPr/>
          <a:lstStyle/>
          <a:p>
            <a:pPr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>
                <a:latin typeface="Arial" charset="0"/>
                <a:cs typeface="Arial" charset="0"/>
              </a:rPr>
              <a:t>Most water-soluble signal molecules bind to specific sites on receptor proteins in the plasma membrane.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There are three main types of 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membrane receptors</a:t>
            </a:r>
            <a:r>
              <a:rPr lang="en-US">
                <a:latin typeface="Arial" charset="0"/>
                <a:cs typeface="Arial" charset="0"/>
              </a:rPr>
              <a:t>:</a:t>
            </a:r>
          </a:p>
          <a:p>
            <a:pPr lvl="1" eaLnBrk="1" hangingPunct="1">
              <a:spcBef>
                <a:spcPct val="18000"/>
              </a:spcBef>
            </a:pPr>
            <a:r>
              <a:rPr lang="en-US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G protein-coupled receptors</a:t>
            </a:r>
          </a:p>
          <a:p>
            <a:pPr lvl="1" eaLnBrk="1" hangingPunct="1">
              <a:spcBef>
                <a:spcPct val="18000"/>
              </a:spcBef>
            </a:pPr>
            <a:r>
              <a:rPr lang="en-US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Receptor tyrosine kinases</a:t>
            </a:r>
          </a:p>
          <a:p>
            <a:pPr lvl="1" eaLnBrk="1" hangingPunct="1">
              <a:spcBef>
                <a:spcPct val="18000"/>
              </a:spcBef>
            </a:pPr>
            <a:r>
              <a:rPr lang="en-US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Ion channel receptors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14313" y="6597650"/>
            <a:ext cx="5486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191692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G-Protein Coupled Receptor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3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Receptor Tyrosine Kinase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20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6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7" descr="11_07dIonChannelRecepter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3" y="136525"/>
            <a:ext cx="3444875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Oval 28"/>
          <p:cNvSpPr>
            <a:spLocks noChangeArrowheads="1"/>
          </p:cNvSpPr>
          <p:nvPr/>
        </p:nvSpPr>
        <p:spPr bwMode="auto">
          <a:xfrm>
            <a:off x="2889250" y="184150"/>
            <a:ext cx="196850" cy="196850"/>
          </a:xfrm>
          <a:prstGeom prst="ellipse">
            <a:avLst/>
          </a:prstGeom>
          <a:solidFill>
            <a:srgbClr val="078F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Oval 29"/>
          <p:cNvSpPr>
            <a:spLocks noChangeArrowheads="1"/>
          </p:cNvSpPr>
          <p:nvPr/>
        </p:nvSpPr>
        <p:spPr bwMode="auto">
          <a:xfrm>
            <a:off x="2889250" y="2451100"/>
            <a:ext cx="196850" cy="203200"/>
          </a:xfrm>
          <a:prstGeom prst="ellipse">
            <a:avLst/>
          </a:prstGeom>
          <a:solidFill>
            <a:srgbClr val="078F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Oval 30"/>
          <p:cNvSpPr>
            <a:spLocks noChangeArrowheads="1"/>
          </p:cNvSpPr>
          <p:nvPr/>
        </p:nvSpPr>
        <p:spPr bwMode="auto">
          <a:xfrm>
            <a:off x="2895600" y="5029200"/>
            <a:ext cx="196850" cy="196850"/>
          </a:xfrm>
          <a:prstGeom prst="ellipse">
            <a:avLst/>
          </a:prstGeom>
          <a:solidFill>
            <a:srgbClr val="078F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Rectangle 31"/>
          <p:cNvSpPr>
            <a:spLocks noChangeArrowheads="1"/>
          </p:cNvSpPr>
          <p:nvPr/>
        </p:nvSpPr>
        <p:spPr bwMode="auto">
          <a:xfrm>
            <a:off x="1651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endParaRPr kumimoji="0" lang="en-US" sz="1500" b="1">
              <a:solidFill>
                <a:schemeClr val="bg1"/>
              </a:solidFill>
            </a:endParaRPr>
          </a:p>
        </p:txBody>
      </p:sp>
      <p:sp>
        <p:nvSpPr>
          <p:cNvPr id="13319" name="Text Box 32"/>
          <p:cNvSpPr txBox="1">
            <a:spLocks noChangeArrowheads="1"/>
          </p:cNvSpPr>
          <p:nvPr/>
        </p:nvSpPr>
        <p:spPr bwMode="auto">
          <a:xfrm>
            <a:off x="2057400" y="273050"/>
            <a:ext cx="199548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80000"/>
              </a:lnSpc>
            </a:pPr>
            <a:endParaRPr kumimoji="0" lang="en-US" sz="1800" b="1">
              <a:solidFill>
                <a:srgbClr val="FF0000"/>
              </a:solidFill>
              <a:ea typeface="ヒラギノ角ゴ Pro W3" charset="0"/>
              <a:cs typeface="ヒラギノ角ゴ Pro W3" charset="0"/>
            </a:endParaRPr>
          </a:p>
          <a:p>
            <a:pPr algn="l">
              <a:lnSpc>
                <a:spcPct val="80000"/>
              </a:lnSpc>
            </a:pPr>
            <a:r>
              <a:rPr kumimoji="0" lang="en-US" sz="1800" b="1">
                <a:solidFill>
                  <a:srgbClr val="FF0000"/>
                </a:solidFill>
                <a:ea typeface="ヒラギノ角ゴ Pro W3" charset="0"/>
                <a:cs typeface="ヒラギノ角ゴ Pro W3" charset="0"/>
              </a:rPr>
              <a:t>Signaling</a:t>
            </a:r>
          </a:p>
          <a:p>
            <a:pPr algn="l"/>
            <a:r>
              <a:rPr kumimoji="0" lang="en-US" sz="1800" b="1">
                <a:solidFill>
                  <a:srgbClr val="FF0000"/>
                </a:solidFill>
                <a:ea typeface="ヒラギノ角ゴ Pro W3" charset="0"/>
                <a:cs typeface="ヒラギノ角ゴ Pro W3" charset="0"/>
              </a:rPr>
              <a:t>molecule</a:t>
            </a:r>
          </a:p>
          <a:p>
            <a:pPr algn="l"/>
            <a:r>
              <a:rPr kumimoji="0" lang="en-US" sz="1800" b="1">
                <a:solidFill>
                  <a:srgbClr val="FF0000"/>
                </a:solidFill>
                <a:ea typeface="ヒラギノ角ゴ Pro W3" charset="0"/>
                <a:cs typeface="ヒラギノ角ゴ Pro W3" charset="0"/>
              </a:rPr>
              <a:t>(ligand)</a:t>
            </a:r>
            <a:endParaRPr kumimoji="0" lang="en-US" sz="1800" b="1">
              <a:solidFill>
                <a:srgbClr val="FF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320" name="Line 33"/>
          <p:cNvSpPr>
            <a:spLocks noChangeShapeType="1"/>
          </p:cNvSpPr>
          <p:nvPr/>
        </p:nvSpPr>
        <p:spPr bwMode="auto">
          <a:xfrm flipV="1">
            <a:off x="3048000" y="457200"/>
            <a:ext cx="9144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Text Box 34"/>
          <p:cNvSpPr txBox="1">
            <a:spLocks noChangeArrowheads="1"/>
          </p:cNvSpPr>
          <p:nvPr/>
        </p:nvSpPr>
        <p:spPr bwMode="auto">
          <a:xfrm>
            <a:off x="4305300" y="341313"/>
            <a:ext cx="5524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kumimoji="0" lang="en-US" sz="1300" b="1">
                <a:ea typeface="ヒラギノ角ゴ Pro W3" charset="0"/>
                <a:cs typeface="ヒラギノ角ゴ Pro W3" charset="0"/>
              </a:rPr>
              <a:t>Gate</a:t>
            </a:r>
          </a:p>
          <a:p>
            <a:pPr algn="ctr">
              <a:lnSpc>
                <a:spcPct val="90000"/>
              </a:lnSpc>
            </a:pPr>
            <a:r>
              <a:rPr kumimoji="0" lang="en-US" sz="1300" b="1">
                <a:ea typeface="ヒラギノ角ゴ Pro W3" charset="0"/>
                <a:cs typeface="ヒラギノ角ゴ Pro W3" charset="0"/>
              </a:rPr>
              <a:t>closed</a:t>
            </a:r>
            <a:endParaRPr kumimoji="0" lang="en-US" sz="1300" b="1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322" name="Text Box 35"/>
          <p:cNvSpPr txBox="1">
            <a:spLocks noChangeArrowheads="1"/>
          </p:cNvSpPr>
          <p:nvPr/>
        </p:nvSpPr>
        <p:spPr bwMode="auto">
          <a:xfrm>
            <a:off x="5276850" y="461963"/>
            <a:ext cx="3571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300" b="1">
                <a:ea typeface="ヒラギノ角ゴ Pro W3" charset="0"/>
                <a:cs typeface="ヒラギノ角ゴ Pro W3" charset="0"/>
              </a:rPr>
              <a:t>Ions</a:t>
            </a:r>
            <a:endParaRPr kumimoji="0" lang="en-US" sz="1300" b="1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323" name="Line 36"/>
          <p:cNvSpPr>
            <a:spLocks noChangeShapeType="1"/>
          </p:cNvSpPr>
          <p:nvPr/>
        </p:nvSpPr>
        <p:spPr bwMode="auto">
          <a:xfrm>
            <a:off x="4584700" y="703263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Text Box 37"/>
          <p:cNvSpPr txBox="1">
            <a:spLocks noChangeArrowheads="1"/>
          </p:cNvSpPr>
          <p:nvPr/>
        </p:nvSpPr>
        <p:spPr bwMode="auto">
          <a:xfrm>
            <a:off x="3268663" y="1898650"/>
            <a:ext cx="16462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300" b="1">
                <a:ea typeface="ヒラギノ角ゴ Pro W3" charset="0"/>
                <a:cs typeface="ヒラギノ角ゴ Pro W3" charset="0"/>
              </a:rPr>
              <a:t>Ligand-gated</a:t>
            </a:r>
          </a:p>
          <a:p>
            <a:pPr algn="l">
              <a:lnSpc>
                <a:spcPct val="90000"/>
              </a:lnSpc>
            </a:pPr>
            <a:r>
              <a:rPr kumimoji="0" lang="en-US" sz="1300" b="1">
                <a:ea typeface="ヒラギノ角ゴ Pro W3" charset="0"/>
                <a:cs typeface="ヒラギノ角ゴ Pro W3" charset="0"/>
              </a:rPr>
              <a:t>ion channel receptor</a:t>
            </a:r>
            <a:endParaRPr kumimoji="0" lang="en-US" sz="1300" b="1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325" name="Line 38"/>
          <p:cNvSpPr>
            <a:spLocks noChangeShapeType="1"/>
          </p:cNvSpPr>
          <p:nvPr/>
        </p:nvSpPr>
        <p:spPr bwMode="auto">
          <a:xfrm flipV="1">
            <a:off x="4216400" y="1620838"/>
            <a:ext cx="147638" cy="327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Text Box 39"/>
          <p:cNvSpPr txBox="1">
            <a:spLocks noChangeArrowheads="1"/>
          </p:cNvSpPr>
          <p:nvPr/>
        </p:nvSpPr>
        <p:spPr bwMode="auto">
          <a:xfrm>
            <a:off x="5210175" y="1773238"/>
            <a:ext cx="8747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300" b="1">
                <a:ea typeface="ヒラギノ角ゴ Pro W3" charset="0"/>
                <a:cs typeface="ヒラギノ角ゴ Pro W3" charset="0"/>
              </a:rPr>
              <a:t>Plasma</a:t>
            </a:r>
          </a:p>
          <a:p>
            <a:pPr algn="l">
              <a:lnSpc>
                <a:spcPct val="90000"/>
              </a:lnSpc>
            </a:pPr>
            <a:r>
              <a:rPr kumimoji="0" lang="en-US" sz="1300" b="1">
                <a:ea typeface="ヒラギノ角ゴ Pro W3" charset="0"/>
                <a:cs typeface="ヒラギノ角ゴ Pro W3" charset="0"/>
              </a:rPr>
              <a:t>membrane</a:t>
            </a:r>
            <a:endParaRPr kumimoji="0" lang="en-US" sz="1300" b="1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327" name="Line 40"/>
          <p:cNvSpPr>
            <a:spLocks noChangeShapeType="1"/>
          </p:cNvSpPr>
          <p:nvPr/>
        </p:nvSpPr>
        <p:spPr bwMode="auto">
          <a:xfrm flipV="1">
            <a:off x="5770563" y="1574800"/>
            <a:ext cx="96837" cy="223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Text Box 41"/>
          <p:cNvSpPr txBox="1">
            <a:spLocks noChangeArrowheads="1"/>
          </p:cNvSpPr>
          <p:nvPr/>
        </p:nvSpPr>
        <p:spPr bwMode="auto">
          <a:xfrm>
            <a:off x="3190875" y="2530475"/>
            <a:ext cx="81915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kumimoji="0" lang="en-US" sz="1300" b="1">
                <a:ea typeface="ヒラギノ角ゴ Pro W3" charset="0"/>
                <a:cs typeface="ヒラギノ角ゴ Pro W3" charset="0"/>
              </a:rPr>
              <a:t>Gate open</a:t>
            </a:r>
            <a:endParaRPr kumimoji="0" lang="en-US" sz="1300" b="1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329" name="Line 42"/>
          <p:cNvSpPr>
            <a:spLocks noChangeShapeType="1"/>
          </p:cNvSpPr>
          <p:nvPr/>
        </p:nvSpPr>
        <p:spPr bwMode="auto">
          <a:xfrm>
            <a:off x="4025900" y="2620963"/>
            <a:ext cx="254000" cy="206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Text Box 43"/>
          <p:cNvSpPr txBox="1">
            <a:spLocks noChangeArrowheads="1"/>
          </p:cNvSpPr>
          <p:nvPr/>
        </p:nvSpPr>
        <p:spPr bwMode="auto">
          <a:xfrm>
            <a:off x="5410200" y="4211638"/>
            <a:ext cx="2133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400" b="1">
                <a:ea typeface="ヒラギノ角ゴ Pro W3" charset="0"/>
                <a:cs typeface="ヒラギノ角ゴ Pro W3" charset="0"/>
              </a:rPr>
              <a:t>Cellular</a:t>
            </a:r>
          </a:p>
          <a:p>
            <a:pPr algn="l">
              <a:lnSpc>
                <a:spcPct val="90000"/>
              </a:lnSpc>
            </a:pPr>
            <a:r>
              <a:rPr kumimoji="0" lang="en-US" sz="1600" b="1">
                <a:ea typeface="ヒラギノ角ゴ Pro W3" charset="0"/>
                <a:cs typeface="ヒラギノ角ゴ Pro W3" charset="0"/>
              </a:rPr>
              <a:t>response</a:t>
            </a:r>
            <a:endParaRPr kumimoji="0" lang="en-US" sz="1600" b="1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331" name="Text Box 44"/>
          <p:cNvSpPr txBox="1">
            <a:spLocks noChangeArrowheads="1"/>
          </p:cNvSpPr>
          <p:nvPr/>
        </p:nvSpPr>
        <p:spPr bwMode="auto">
          <a:xfrm>
            <a:off x="4413250" y="5106988"/>
            <a:ext cx="98742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300" b="1">
                <a:ea typeface="ヒラギノ角ゴ Pro W3" charset="0"/>
                <a:cs typeface="ヒラギノ角ゴ Pro W3" charset="0"/>
              </a:rPr>
              <a:t>Gate closed</a:t>
            </a:r>
            <a:endParaRPr kumimoji="0" lang="en-US" sz="1300" b="1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332" name="Line 45"/>
          <p:cNvSpPr>
            <a:spLocks noChangeShapeType="1"/>
          </p:cNvSpPr>
          <p:nvPr/>
        </p:nvSpPr>
        <p:spPr bwMode="auto">
          <a:xfrm flipV="1">
            <a:off x="4591050" y="5302250"/>
            <a:ext cx="298450" cy="393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Text Box 46"/>
          <p:cNvSpPr txBox="1">
            <a:spLocks noChangeArrowheads="1"/>
          </p:cNvSpPr>
          <p:nvPr/>
        </p:nvSpPr>
        <p:spPr bwMode="auto">
          <a:xfrm>
            <a:off x="2946400" y="5037138"/>
            <a:ext cx="9842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300" b="1">
                <a:solidFill>
                  <a:schemeClr val="bg1"/>
                </a:solidFill>
                <a:ea typeface="ヒラギノ角ゴ Pro W3" charset="0"/>
                <a:cs typeface="ヒラギノ角ゴ Pro W3" charset="0"/>
              </a:rPr>
              <a:t>3</a:t>
            </a:r>
            <a:endParaRPr kumimoji="0" lang="en-US" sz="1300" b="1">
              <a:solidFill>
                <a:schemeClr val="bg1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334" name="Text Box 47"/>
          <p:cNvSpPr txBox="1">
            <a:spLocks noChangeArrowheads="1"/>
          </p:cNvSpPr>
          <p:nvPr/>
        </p:nvSpPr>
        <p:spPr bwMode="auto">
          <a:xfrm>
            <a:off x="2940050" y="2465388"/>
            <a:ext cx="9842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300" b="1">
                <a:solidFill>
                  <a:schemeClr val="bg1"/>
                </a:solidFill>
                <a:ea typeface="ヒラギノ角ゴ Pro W3" charset="0"/>
                <a:cs typeface="ヒラギノ角ゴ Pro W3" charset="0"/>
              </a:rPr>
              <a:t>2</a:t>
            </a:r>
            <a:endParaRPr kumimoji="0" lang="en-US" sz="1300" b="1">
              <a:solidFill>
                <a:schemeClr val="bg1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335" name="Text Box 48"/>
          <p:cNvSpPr txBox="1">
            <a:spLocks noChangeArrowheads="1"/>
          </p:cNvSpPr>
          <p:nvPr/>
        </p:nvSpPr>
        <p:spPr bwMode="auto">
          <a:xfrm>
            <a:off x="2946400" y="204788"/>
            <a:ext cx="9842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300" b="1">
                <a:solidFill>
                  <a:schemeClr val="bg1"/>
                </a:solidFill>
                <a:ea typeface="ヒラギノ角ゴ Pro W3" charset="0"/>
                <a:cs typeface="ヒラギノ角ゴ Pro W3" charset="0"/>
              </a:rPr>
              <a:t>1</a:t>
            </a:r>
            <a:endParaRPr kumimoji="0" lang="en-US" sz="1300" b="1">
              <a:solidFill>
                <a:schemeClr val="bg1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144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Bozeman Video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42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34400" cy="1768251"/>
          </a:xfrm>
        </p:spPr>
        <p:txBody>
          <a:bodyPr>
            <a:noAutofit/>
          </a:bodyPr>
          <a:lstStyle/>
          <a:p>
            <a:pPr marL="0" indent="0" eaLnBrk="1" hangingPunct="1"/>
            <a:r>
              <a:rPr lang="en-US" sz="3600" b="1" dirty="0">
                <a:latin typeface="Times New Roman" charset="0"/>
                <a:cs typeface="Arial" charset="0"/>
              </a:rPr>
              <a:t>Transduction: </a:t>
            </a:r>
            <a:r>
              <a:rPr lang="en-US" sz="3600" b="1" dirty="0">
                <a:solidFill>
                  <a:srgbClr val="FF0000"/>
                </a:solidFill>
                <a:latin typeface="Times New Roman" charset="0"/>
                <a:cs typeface="Arial" charset="0"/>
              </a:rPr>
              <a:t>Cascades</a:t>
            </a:r>
            <a:r>
              <a:rPr lang="en-US" sz="3600" b="1" dirty="0">
                <a:latin typeface="Times New Roman" charset="0"/>
                <a:cs typeface="Arial" charset="0"/>
              </a:rPr>
              <a:t> of molecular interactions </a:t>
            </a:r>
            <a:r>
              <a:rPr lang="en-US" sz="3600" b="1" dirty="0">
                <a:solidFill>
                  <a:srgbClr val="FF0000"/>
                </a:solidFill>
                <a:latin typeface="Times New Roman" charset="0"/>
                <a:cs typeface="Arial" charset="0"/>
              </a:rPr>
              <a:t>relay</a:t>
            </a:r>
            <a:r>
              <a:rPr lang="en-US" sz="3600" b="1" dirty="0">
                <a:latin typeface="Times New Roman" charset="0"/>
                <a:cs typeface="Arial" charset="0"/>
              </a:rPr>
              <a:t> signals from receptors to target molecules in the cell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02275"/>
            <a:ext cx="8534400" cy="436044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Signal transduction</a:t>
            </a:r>
            <a:r>
              <a:rPr lang="en-US" sz="2800" dirty="0">
                <a:latin typeface="Arial" charset="0"/>
                <a:cs typeface="Arial" charset="0"/>
              </a:rPr>
              <a:t> usually involves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multiple steps</a:t>
            </a:r>
            <a:r>
              <a:rPr lang="en-US" sz="2800" dirty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cs typeface="Arial" charset="0"/>
              </a:rPr>
              <a:t>The molecules that 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relay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a signal </a:t>
            </a:r>
            <a:r>
              <a:rPr lang="en-US" sz="2800" dirty="0">
                <a:latin typeface="Arial" charset="0"/>
                <a:cs typeface="Arial" charset="0"/>
              </a:rPr>
              <a:t>from receptor to response are mostly 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proteins</a:t>
            </a:r>
            <a:r>
              <a:rPr lang="en-US" sz="2800" dirty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cs typeface="Arial" charset="0"/>
              </a:rPr>
              <a:t>Multistep pathways can 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amplify</a:t>
            </a:r>
            <a:r>
              <a:rPr lang="en-US" sz="2800" dirty="0">
                <a:latin typeface="Arial" charset="0"/>
                <a:cs typeface="Arial" charset="0"/>
              </a:rPr>
              <a:t> a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signal</a:t>
            </a:r>
            <a:r>
              <a:rPr lang="en-US" sz="2800" dirty="0">
                <a:latin typeface="Arial" charset="0"/>
                <a:cs typeface="Arial" charset="0"/>
              </a:rPr>
              <a:t>: A few molecules can produce a large cellular response.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cs typeface="Arial" charset="0"/>
              </a:rPr>
              <a:t>Multistep pathways provide more opportunities for coordination and regulation of the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cellular response</a:t>
            </a:r>
            <a:r>
              <a:rPr lang="en-US" sz="2800" dirty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14313" y="6597650"/>
            <a:ext cx="5486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79848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1" descr="11_09PhosphorylatCascad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12725"/>
            <a:ext cx="826770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42"/>
          <p:cNvSpPr>
            <a:spLocks noChangeArrowheads="1"/>
          </p:cNvSpPr>
          <p:nvPr/>
        </p:nvSpPr>
        <p:spPr bwMode="auto">
          <a:xfrm>
            <a:off x="165100" y="22225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endParaRPr kumimoji="0" lang="en-US" sz="1500" b="1">
              <a:solidFill>
                <a:schemeClr val="bg1"/>
              </a:solidFill>
            </a:endParaRPr>
          </a:p>
        </p:txBody>
      </p:sp>
      <p:sp>
        <p:nvSpPr>
          <p:cNvPr id="15364" name="Text Box 43"/>
          <p:cNvSpPr txBox="1">
            <a:spLocks noChangeArrowheads="1"/>
          </p:cNvSpPr>
          <p:nvPr/>
        </p:nvSpPr>
        <p:spPr bwMode="auto">
          <a:xfrm>
            <a:off x="582613" y="390525"/>
            <a:ext cx="1522412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300" b="1">
                <a:ea typeface="ヒラギノ角ゴ Pro W3" charset="0"/>
                <a:cs typeface="ヒラギノ角ゴ Pro W3" charset="0"/>
              </a:rPr>
              <a:t>Signaling molecule</a:t>
            </a:r>
            <a:endParaRPr kumimoji="0" lang="en-US" sz="1300" b="1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365" name="Line 44"/>
          <p:cNvSpPr>
            <a:spLocks noChangeShapeType="1"/>
          </p:cNvSpPr>
          <p:nvPr/>
        </p:nvSpPr>
        <p:spPr bwMode="auto">
          <a:xfrm flipV="1">
            <a:off x="2119313" y="434975"/>
            <a:ext cx="188912" cy="587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45"/>
          <p:cNvSpPr txBox="1">
            <a:spLocks noChangeArrowheads="1"/>
          </p:cNvSpPr>
          <p:nvPr/>
        </p:nvSpPr>
        <p:spPr bwMode="auto">
          <a:xfrm>
            <a:off x="1279525" y="1131888"/>
            <a:ext cx="7254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300" b="1">
                <a:ea typeface="ヒラギノ角ゴ Pro W3" charset="0"/>
                <a:cs typeface="ヒラギノ角ゴ Pro W3" charset="0"/>
              </a:rPr>
              <a:t>Receptor</a:t>
            </a:r>
            <a:endParaRPr kumimoji="0" lang="en-US" sz="1300" b="1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367" name="Line 46"/>
          <p:cNvSpPr>
            <a:spLocks noChangeShapeType="1"/>
          </p:cNvSpPr>
          <p:nvPr/>
        </p:nvSpPr>
        <p:spPr bwMode="auto">
          <a:xfrm flipV="1">
            <a:off x="2006600" y="1074738"/>
            <a:ext cx="17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Text Box 47"/>
          <p:cNvSpPr txBox="1">
            <a:spLocks noChangeArrowheads="1"/>
          </p:cNvSpPr>
          <p:nvPr/>
        </p:nvSpPr>
        <p:spPr bwMode="auto">
          <a:xfrm>
            <a:off x="2784475" y="1287463"/>
            <a:ext cx="12303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300" b="1">
                <a:ea typeface="ヒラギノ角ゴ Pro W3" charset="0"/>
                <a:cs typeface="ヒラギノ角ゴ Pro W3" charset="0"/>
              </a:rPr>
              <a:t>Activated relay</a:t>
            </a:r>
          </a:p>
          <a:p>
            <a:pPr algn="l">
              <a:lnSpc>
                <a:spcPct val="90000"/>
              </a:lnSpc>
            </a:pPr>
            <a:r>
              <a:rPr kumimoji="0" lang="en-US" sz="1300" b="1">
                <a:ea typeface="ヒラギノ角ゴ Pro W3" charset="0"/>
                <a:cs typeface="ヒラギノ角ゴ Pro W3" charset="0"/>
              </a:rPr>
              <a:t>molecule</a:t>
            </a:r>
            <a:endParaRPr kumimoji="0" lang="en-US" sz="1300" b="1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369" name="Line 48"/>
          <p:cNvSpPr>
            <a:spLocks noChangeShapeType="1"/>
          </p:cNvSpPr>
          <p:nvPr/>
        </p:nvSpPr>
        <p:spPr bwMode="auto">
          <a:xfrm flipV="1">
            <a:off x="2511425" y="1390650"/>
            <a:ext cx="23495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Text Box 49"/>
          <p:cNvSpPr txBox="1">
            <a:spLocks noChangeArrowheads="1"/>
          </p:cNvSpPr>
          <p:nvPr/>
        </p:nvSpPr>
        <p:spPr bwMode="auto">
          <a:xfrm>
            <a:off x="657225" y="1938338"/>
            <a:ext cx="109378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kumimoji="0" lang="en-US" sz="1200" b="1">
                <a:ea typeface="ヒラギノ角ゴ Pro W3" charset="0"/>
                <a:cs typeface="ヒラギノ角ゴ Pro W3" charset="0"/>
              </a:rPr>
              <a:t>Inactive</a:t>
            </a:r>
          </a:p>
          <a:p>
            <a:pPr algn="ctr"/>
            <a:r>
              <a:rPr kumimoji="0" lang="en-US" sz="1200" b="1">
                <a:ea typeface="ヒラギノ角ゴ Pro W3" charset="0"/>
                <a:cs typeface="ヒラギノ角ゴ Pro W3" charset="0"/>
              </a:rPr>
              <a:t>protein kinase</a:t>
            </a:r>
          </a:p>
          <a:p>
            <a:pPr algn="ctr"/>
            <a:r>
              <a:rPr kumimoji="0" lang="en-US" sz="1200" b="1">
                <a:ea typeface="ヒラギノ角ゴ Pro W3" charset="0"/>
                <a:cs typeface="ヒラギノ角ゴ Pro W3" charset="0"/>
              </a:rPr>
              <a:t>1</a:t>
            </a:r>
            <a:endParaRPr kumimoji="0" lang="en-US" sz="1200" b="1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371" name="Text Box 50"/>
          <p:cNvSpPr txBox="1">
            <a:spLocks noChangeArrowheads="1"/>
          </p:cNvSpPr>
          <p:nvPr/>
        </p:nvSpPr>
        <p:spPr bwMode="auto">
          <a:xfrm>
            <a:off x="3314700" y="2281238"/>
            <a:ext cx="661988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kumimoji="0" lang="en-US" sz="1300" b="1">
                <a:ea typeface="ヒラギノ角ゴ Pro W3" charset="0"/>
                <a:cs typeface="ヒラギノ角ゴ Pro W3" charset="0"/>
              </a:rPr>
              <a:t>Active</a:t>
            </a:r>
          </a:p>
          <a:p>
            <a:pPr algn="ctr">
              <a:lnSpc>
                <a:spcPct val="90000"/>
              </a:lnSpc>
            </a:pPr>
            <a:r>
              <a:rPr kumimoji="0" lang="en-US" sz="1300" b="1">
                <a:ea typeface="ヒラギノ角ゴ Pro W3" charset="0"/>
                <a:cs typeface="ヒラギノ角ゴ Pro W3" charset="0"/>
              </a:rPr>
              <a:t>protein</a:t>
            </a:r>
          </a:p>
          <a:p>
            <a:pPr algn="ctr">
              <a:lnSpc>
                <a:spcPct val="90000"/>
              </a:lnSpc>
            </a:pPr>
            <a:r>
              <a:rPr kumimoji="0" lang="en-US" sz="1300" b="1">
                <a:ea typeface="ヒラギノ角ゴ Pro W3" charset="0"/>
                <a:cs typeface="ヒラギノ角ゴ Pro W3" charset="0"/>
              </a:rPr>
              <a:t>kinase</a:t>
            </a:r>
          </a:p>
          <a:p>
            <a:pPr algn="ctr">
              <a:lnSpc>
                <a:spcPct val="90000"/>
              </a:lnSpc>
            </a:pPr>
            <a:r>
              <a:rPr kumimoji="0" lang="en-US" sz="1300" b="1">
                <a:ea typeface="ヒラギノ角ゴ Pro W3" charset="0"/>
                <a:cs typeface="ヒラギノ角ゴ Pro W3" charset="0"/>
              </a:rPr>
              <a:t>1</a:t>
            </a:r>
            <a:endParaRPr kumimoji="0" lang="en-US" sz="1300" b="1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372" name="Text Box 51"/>
          <p:cNvSpPr txBox="1">
            <a:spLocks noChangeArrowheads="1"/>
          </p:cNvSpPr>
          <p:nvPr/>
        </p:nvSpPr>
        <p:spPr bwMode="auto">
          <a:xfrm>
            <a:off x="1771650" y="3125788"/>
            <a:ext cx="10906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kumimoji="0" lang="en-US" sz="1200" b="1">
                <a:ea typeface="ヒラギノ角ゴ Pro W3" charset="0"/>
                <a:cs typeface="ヒラギノ角ゴ Pro W3" charset="0"/>
              </a:rPr>
              <a:t>Inactive</a:t>
            </a:r>
          </a:p>
          <a:p>
            <a:pPr algn="ctr"/>
            <a:r>
              <a:rPr kumimoji="0" lang="en-US" sz="1200" b="1">
                <a:ea typeface="ヒラギノ角ゴ Pro W3" charset="0"/>
                <a:cs typeface="ヒラギノ角ゴ Pro W3" charset="0"/>
              </a:rPr>
              <a:t>protein kinase</a:t>
            </a:r>
          </a:p>
          <a:p>
            <a:pPr algn="ctr"/>
            <a:r>
              <a:rPr kumimoji="0" lang="en-US" sz="1200" b="1">
                <a:ea typeface="ヒラギノ角ゴ Pro W3" charset="0"/>
                <a:cs typeface="ヒラギノ角ゴ Pro W3" charset="0"/>
              </a:rPr>
              <a:t>2</a:t>
            </a:r>
            <a:endParaRPr kumimoji="0" lang="en-US" sz="1300" b="1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373" name="Text Box 52"/>
          <p:cNvSpPr txBox="1">
            <a:spLocks noChangeArrowheads="1"/>
          </p:cNvSpPr>
          <p:nvPr/>
        </p:nvSpPr>
        <p:spPr bwMode="auto">
          <a:xfrm>
            <a:off x="3079750" y="3281363"/>
            <a:ext cx="28733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000" b="1">
                <a:ea typeface="ヒラギノ角ゴ Pro W3" charset="0"/>
                <a:cs typeface="ヒラギノ角ゴ Pro W3" charset="0"/>
              </a:rPr>
              <a:t>ATP</a:t>
            </a:r>
            <a:endParaRPr kumimoji="0" lang="en-US" sz="1000" b="1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374" name="Text Box 53"/>
          <p:cNvSpPr txBox="1">
            <a:spLocks noChangeArrowheads="1"/>
          </p:cNvSpPr>
          <p:nvPr/>
        </p:nvSpPr>
        <p:spPr bwMode="auto">
          <a:xfrm>
            <a:off x="3616325" y="3430588"/>
            <a:ext cx="28733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000" b="1">
                <a:ea typeface="ヒラギノ角ゴ Pro W3" charset="0"/>
                <a:cs typeface="ヒラギノ角ゴ Pro W3" charset="0"/>
              </a:rPr>
              <a:t>ADP</a:t>
            </a:r>
            <a:endParaRPr kumimoji="0" lang="en-US" sz="1000" b="1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375" name="Text Box 54"/>
          <p:cNvSpPr txBox="1">
            <a:spLocks noChangeArrowheads="1"/>
          </p:cNvSpPr>
          <p:nvPr/>
        </p:nvSpPr>
        <p:spPr bwMode="auto">
          <a:xfrm>
            <a:off x="4419600" y="3449638"/>
            <a:ext cx="661988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kumimoji="0" lang="en-US" sz="1300" b="1">
                <a:ea typeface="ヒラギノ角ゴ Pro W3" charset="0"/>
                <a:cs typeface="ヒラギノ角ゴ Pro W3" charset="0"/>
              </a:rPr>
              <a:t>Active</a:t>
            </a:r>
          </a:p>
          <a:p>
            <a:pPr algn="ctr">
              <a:lnSpc>
                <a:spcPct val="90000"/>
              </a:lnSpc>
            </a:pPr>
            <a:r>
              <a:rPr kumimoji="0" lang="en-US" sz="1300" b="1">
                <a:ea typeface="ヒラギノ角ゴ Pro W3" charset="0"/>
                <a:cs typeface="ヒラギノ角ゴ Pro W3" charset="0"/>
              </a:rPr>
              <a:t>protein</a:t>
            </a:r>
          </a:p>
          <a:p>
            <a:pPr algn="ctr">
              <a:lnSpc>
                <a:spcPct val="90000"/>
              </a:lnSpc>
            </a:pPr>
            <a:r>
              <a:rPr kumimoji="0" lang="en-US" sz="1300" b="1">
                <a:ea typeface="ヒラギノ角ゴ Pro W3" charset="0"/>
                <a:cs typeface="ヒラギノ角ゴ Pro W3" charset="0"/>
              </a:rPr>
              <a:t>kinase</a:t>
            </a:r>
          </a:p>
          <a:p>
            <a:pPr algn="ctr">
              <a:lnSpc>
                <a:spcPct val="90000"/>
              </a:lnSpc>
            </a:pPr>
            <a:r>
              <a:rPr kumimoji="0" lang="en-US" sz="1300" b="1">
                <a:ea typeface="ヒラギノ角ゴ Pro W3" charset="0"/>
                <a:cs typeface="ヒラギノ角ゴ Pro W3" charset="0"/>
              </a:rPr>
              <a:t>2</a:t>
            </a:r>
            <a:endParaRPr kumimoji="0" lang="en-US" sz="1300" b="1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376" name="Text Box 55"/>
          <p:cNvSpPr txBox="1">
            <a:spLocks noChangeArrowheads="1"/>
          </p:cNvSpPr>
          <p:nvPr/>
        </p:nvSpPr>
        <p:spPr bwMode="auto">
          <a:xfrm>
            <a:off x="5210175" y="3433763"/>
            <a:ext cx="873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000" b="1">
                <a:ea typeface="ヒラギノ角ゴ Pro W3" charset="0"/>
                <a:cs typeface="ヒラギノ角ゴ Pro W3" charset="0"/>
              </a:rPr>
              <a:t>P</a:t>
            </a:r>
            <a:endParaRPr kumimoji="0" lang="en-US" sz="1000" b="1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377" name="Text Box 56"/>
          <p:cNvSpPr txBox="1">
            <a:spLocks noChangeArrowheads="1"/>
          </p:cNvSpPr>
          <p:nvPr/>
        </p:nvSpPr>
        <p:spPr bwMode="auto">
          <a:xfrm>
            <a:off x="2838450" y="3970338"/>
            <a:ext cx="873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000" b="1">
                <a:ea typeface="ヒラギノ角ゴ Pro W3" charset="0"/>
                <a:cs typeface="ヒラギノ角ゴ Pro W3" charset="0"/>
              </a:rPr>
              <a:t>P</a:t>
            </a:r>
            <a:endParaRPr kumimoji="0" lang="en-US" sz="1000" b="1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378" name="Text Box 57"/>
          <p:cNvSpPr txBox="1">
            <a:spLocks noChangeArrowheads="1"/>
          </p:cNvSpPr>
          <p:nvPr/>
        </p:nvSpPr>
        <p:spPr bwMode="auto">
          <a:xfrm>
            <a:off x="3286125" y="3830638"/>
            <a:ext cx="24923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300" b="1">
                <a:ea typeface="ヒラギノ角ゴ Pro W3" charset="0"/>
                <a:cs typeface="ヒラギノ角ゴ Pro W3" charset="0"/>
              </a:rPr>
              <a:t>PP</a:t>
            </a:r>
            <a:endParaRPr kumimoji="0" lang="en-US" sz="1300" b="1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379" name="Text Box 58"/>
          <p:cNvSpPr txBox="1">
            <a:spLocks noChangeArrowheads="1"/>
          </p:cNvSpPr>
          <p:nvPr/>
        </p:nvSpPr>
        <p:spPr bwMode="auto">
          <a:xfrm>
            <a:off x="2889250" y="4300538"/>
            <a:ext cx="10906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kumimoji="0" lang="en-US" sz="1200" b="1">
                <a:ea typeface="ヒラギノ角ゴ Pro W3" charset="0"/>
                <a:cs typeface="ヒラギノ角ゴ Pro W3" charset="0"/>
              </a:rPr>
              <a:t>Inactive</a:t>
            </a:r>
          </a:p>
          <a:p>
            <a:pPr algn="ctr"/>
            <a:r>
              <a:rPr kumimoji="0" lang="en-US" sz="1200" b="1">
                <a:ea typeface="ヒラギノ角ゴ Pro W3" charset="0"/>
                <a:cs typeface="ヒラギノ角ゴ Pro W3" charset="0"/>
              </a:rPr>
              <a:t>protein kinase</a:t>
            </a:r>
          </a:p>
          <a:p>
            <a:pPr algn="ctr"/>
            <a:r>
              <a:rPr kumimoji="0" lang="en-US" sz="1200" b="1">
                <a:ea typeface="ヒラギノ角ゴ Pro W3" charset="0"/>
                <a:cs typeface="ヒラギノ角ゴ Pro W3" charset="0"/>
              </a:rPr>
              <a:t>3</a:t>
            </a:r>
            <a:endParaRPr kumimoji="0" lang="en-US" sz="1300" b="1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380" name="Text Box 59"/>
          <p:cNvSpPr txBox="1">
            <a:spLocks noChangeArrowheads="1"/>
          </p:cNvSpPr>
          <p:nvPr/>
        </p:nvSpPr>
        <p:spPr bwMode="auto">
          <a:xfrm>
            <a:off x="4187825" y="4449763"/>
            <a:ext cx="28733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000" b="1">
                <a:ea typeface="ヒラギノ角ゴ Pro W3" charset="0"/>
                <a:cs typeface="ヒラギノ角ゴ Pro W3" charset="0"/>
              </a:rPr>
              <a:t>ATP</a:t>
            </a:r>
            <a:endParaRPr kumimoji="0" lang="en-US" sz="1000" b="1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381" name="Text Box 60"/>
          <p:cNvSpPr txBox="1">
            <a:spLocks noChangeArrowheads="1"/>
          </p:cNvSpPr>
          <p:nvPr/>
        </p:nvSpPr>
        <p:spPr bwMode="auto">
          <a:xfrm>
            <a:off x="4724400" y="4605338"/>
            <a:ext cx="28733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000" b="1">
                <a:ea typeface="ヒラギノ角ゴ Pro W3" charset="0"/>
                <a:cs typeface="ヒラギノ角ゴ Pro W3" charset="0"/>
              </a:rPr>
              <a:t>ADP</a:t>
            </a:r>
            <a:endParaRPr kumimoji="0" lang="en-US" sz="1000" b="1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382" name="Text Box 61"/>
          <p:cNvSpPr txBox="1">
            <a:spLocks noChangeArrowheads="1"/>
          </p:cNvSpPr>
          <p:nvPr/>
        </p:nvSpPr>
        <p:spPr bwMode="auto">
          <a:xfrm>
            <a:off x="5534025" y="4630738"/>
            <a:ext cx="661988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kumimoji="0" lang="en-US" sz="1300" b="1">
                <a:ea typeface="ヒラギノ角ゴ Pro W3" charset="0"/>
                <a:cs typeface="ヒラギノ角ゴ Pro W3" charset="0"/>
              </a:rPr>
              <a:t>Active</a:t>
            </a:r>
          </a:p>
          <a:p>
            <a:pPr algn="ctr">
              <a:lnSpc>
                <a:spcPct val="90000"/>
              </a:lnSpc>
            </a:pPr>
            <a:r>
              <a:rPr kumimoji="0" lang="en-US" sz="1300" b="1">
                <a:ea typeface="ヒラギノ角ゴ Pro W3" charset="0"/>
                <a:cs typeface="ヒラギノ角ゴ Pro W3" charset="0"/>
              </a:rPr>
              <a:t>protein</a:t>
            </a:r>
          </a:p>
          <a:p>
            <a:pPr algn="ctr">
              <a:lnSpc>
                <a:spcPct val="90000"/>
              </a:lnSpc>
            </a:pPr>
            <a:r>
              <a:rPr kumimoji="0" lang="en-US" sz="1300" b="1">
                <a:ea typeface="ヒラギノ角ゴ Pro W3" charset="0"/>
                <a:cs typeface="ヒラギノ角ゴ Pro W3" charset="0"/>
              </a:rPr>
              <a:t>kinase</a:t>
            </a:r>
          </a:p>
          <a:p>
            <a:pPr algn="ctr">
              <a:lnSpc>
                <a:spcPct val="90000"/>
              </a:lnSpc>
            </a:pPr>
            <a:r>
              <a:rPr kumimoji="0" lang="en-US" sz="1300" b="1">
                <a:ea typeface="ヒラギノ角ゴ Pro W3" charset="0"/>
                <a:cs typeface="ヒラギノ角ゴ Pro W3" charset="0"/>
              </a:rPr>
              <a:t>3</a:t>
            </a:r>
            <a:endParaRPr kumimoji="0" lang="en-US" sz="1300" b="1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383" name="Text Box 62"/>
          <p:cNvSpPr txBox="1">
            <a:spLocks noChangeArrowheads="1"/>
          </p:cNvSpPr>
          <p:nvPr/>
        </p:nvSpPr>
        <p:spPr bwMode="auto">
          <a:xfrm>
            <a:off x="6318250" y="4608513"/>
            <a:ext cx="873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000" b="1">
                <a:ea typeface="ヒラギノ角ゴ Pro W3" charset="0"/>
                <a:cs typeface="ヒラギノ角ゴ Pro W3" charset="0"/>
              </a:rPr>
              <a:t>P</a:t>
            </a:r>
            <a:endParaRPr kumimoji="0" lang="en-US" sz="1000" b="1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384" name="Text Box 63"/>
          <p:cNvSpPr txBox="1">
            <a:spLocks noChangeArrowheads="1"/>
          </p:cNvSpPr>
          <p:nvPr/>
        </p:nvSpPr>
        <p:spPr bwMode="auto">
          <a:xfrm>
            <a:off x="3951288" y="5143500"/>
            <a:ext cx="87312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000" b="1">
                <a:ea typeface="ヒラギノ角ゴ Pro W3" charset="0"/>
                <a:cs typeface="ヒラギノ角ゴ Pro W3" charset="0"/>
              </a:rPr>
              <a:t>P</a:t>
            </a:r>
            <a:endParaRPr kumimoji="0" lang="en-US" sz="1000" b="1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385" name="Text Box 64"/>
          <p:cNvSpPr txBox="1">
            <a:spLocks noChangeArrowheads="1"/>
          </p:cNvSpPr>
          <p:nvPr/>
        </p:nvSpPr>
        <p:spPr bwMode="auto">
          <a:xfrm>
            <a:off x="4362450" y="5008563"/>
            <a:ext cx="24923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300" b="1">
                <a:ea typeface="ヒラギノ角ゴ Pro W3" charset="0"/>
                <a:cs typeface="ヒラギノ角ゴ Pro W3" charset="0"/>
              </a:rPr>
              <a:t>PP</a:t>
            </a:r>
            <a:endParaRPr kumimoji="0" lang="en-US" sz="1300" b="1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386" name="Text Box 65"/>
          <p:cNvSpPr txBox="1">
            <a:spLocks noChangeArrowheads="1"/>
          </p:cNvSpPr>
          <p:nvPr/>
        </p:nvSpPr>
        <p:spPr bwMode="auto">
          <a:xfrm>
            <a:off x="4054475" y="5208588"/>
            <a:ext cx="46038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800" b="1">
                <a:ea typeface="ヒラギノ角ゴ Pro W3" charset="0"/>
                <a:cs typeface="ヒラギノ角ゴ Pro W3" charset="0"/>
              </a:rPr>
              <a:t>i</a:t>
            </a:r>
            <a:endParaRPr kumimoji="0" lang="en-US" sz="1300" b="1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387" name="Text Box 66"/>
          <p:cNvSpPr txBox="1">
            <a:spLocks noChangeArrowheads="1"/>
          </p:cNvSpPr>
          <p:nvPr/>
        </p:nvSpPr>
        <p:spPr bwMode="auto">
          <a:xfrm>
            <a:off x="5292725" y="5630863"/>
            <a:ext cx="28733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000" b="1">
                <a:ea typeface="ヒラギノ角ゴ Pro W3" charset="0"/>
                <a:cs typeface="ヒラギノ角ゴ Pro W3" charset="0"/>
              </a:rPr>
              <a:t>ATP</a:t>
            </a:r>
            <a:endParaRPr kumimoji="0" lang="en-US" sz="1000" b="1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388" name="Text Box 67"/>
          <p:cNvSpPr txBox="1">
            <a:spLocks noChangeArrowheads="1"/>
          </p:cNvSpPr>
          <p:nvPr/>
        </p:nvSpPr>
        <p:spPr bwMode="auto">
          <a:xfrm>
            <a:off x="5829300" y="5780088"/>
            <a:ext cx="28733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000" b="1">
                <a:ea typeface="ヒラギノ角ゴ Pro W3" charset="0"/>
                <a:cs typeface="ヒラギノ角ゴ Pro W3" charset="0"/>
              </a:rPr>
              <a:t>ADP</a:t>
            </a:r>
            <a:endParaRPr kumimoji="0" lang="en-US" sz="1000" b="1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389" name="Text Box 68"/>
          <p:cNvSpPr txBox="1">
            <a:spLocks noChangeArrowheads="1"/>
          </p:cNvSpPr>
          <p:nvPr/>
        </p:nvSpPr>
        <p:spPr bwMode="auto">
          <a:xfrm>
            <a:off x="7337425" y="5746750"/>
            <a:ext cx="873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000" b="1">
                <a:ea typeface="ヒラギノ角ゴ Pro W3" charset="0"/>
                <a:cs typeface="ヒラギノ角ゴ Pro W3" charset="0"/>
              </a:rPr>
              <a:t>P</a:t>
            </a:r>
            <a:endParaRPr kumimoji="0" lang="en-US" sz="1000" b="1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390" name="Text Box 69"/>
          <p:cNvSpPr txBox="1">
            <a:spLocks noChangeArrowheads="1"/>
          </p:cNvSpPr>
          <p:nvPr/>
        </p:nvSpPr>
        <p:spPr bwMode="auto">
          <a:xfrm>
            <a:off x="6645275" y="5922963"/>
            <a:ext cx="6143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kumimoji="0" lang="en-US" sz="1300" b="1">
                <a:ea typeface="ヒラギノ角ゴ Pro W3" charset="0"/>
                <a:cs typeface="ヒラギノ角ゴ Pro W3" charset="0"/>
              </a:rPr>
              <a:t>Active</a:t>
            </a:r>
          </a:p>
          <a:p>
            <a:pPr algn="ctr">
              <a:lnSpc>
                <a:spcPct val="90000"/>
              </a:lnSpc>
            </a:pPr>
            <a:r>
              <a:rPr kumimoji="0" lang="en-US" sz="1300" b="1">
                <a:ea typeface="ヒラギノ角ゴ Pro W3" charset="0"/>
                <a:cs typeface="ヒラギノ角ゴ Pro W3" charset="0"/>
              </a:rPr>
              <a:t>protein</a:t>
            </a:r>
          </a:p>
        </p:txBody>
      </p:sp>
      <p:sp>
        <p:nvSpPr>
          <p:cNvPr id="15391" name="Text Box 70"/>
          <p:cNvSpPr txBox="1">
            <a:spLocks noChangeArrowheads="1"/>
          </p:cNvSpPr>
          <p:nvPr/>
        </p:nvSpPr>
        <p:spPr bwMode="auto">
          <a:xfrm>
            <a:off x="5454650" y="6183313"/>
            <a:ext cx="24923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300" b="1">
                <a:ea typeface="ヒラギノ角ゴ Pro W3" charset="0"/>
                <a:cs typeface="ヒラギノ角ゴ Pro W3" charset="0"/>
              </a:rPr>
              <a:t>PP</a:t>
            </a:r>
            <a:endParaRPr kumimoji="0" lang="en-US" sz="1300" b="1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392" name="Text Box 71"/>
          <p:cNvSpPr txBox="1">
            <a:spLocks noChangeArrowheads="1"/>
          </p:cNvSpPr>
          <p:nvPr/>
        </p:nvSpPr>
        <p:spPr bwMode="auto">
          <a:xfrm>
            <a:off x="5060950" y="6324600"/>
            <a:ext cx="873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000" b="1">
                <a:ea typeface="ヒラギノ角ゴ Pro W3" charset="0"/>
                <a:cs typeface="ヒラギノ角ゴ Pro W3" charset="0"/>
              </a:rPr>
              <a:t>P</a:t>
            </a:r>
            <a:endParaRPr kumimoji="0" lang="en-US" sz="1000" b="1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393" name="Text Box 72"/>
          <p:cNvSpPr txBox="1">
            <a:spLocks noChangeArrowheads="1"/>
          </p:cNvSpPr>
          <p:nvPr/>
        </p:nvSpPr>
        <p:spPr bwMode="auto">
          <a:xfrm>
            <a:off x="5159375" y="6386513"/>
            <a:ext cx="46038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800" b="1">
                <a:ea typeface="ヒラギノ角ゴ Pro W3" charset="0"/>
                <a:cs typeface="ヒラギノ角ゴ Pro W3" charset="0"/>
              </a:rPr>
              <a:t>i</a:t>
            </a:r>
            <a:endParaRPr kumimoji="0" lang="en-US" sz="1300" b="1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394" name="Text Box 73"/>
          <p:cNvSpPr txBox="1">
            <a:spLocks noChangeArrowheads="1"/>
          </p:cNvSpPr>
          <p:nvPr/>
        </p:nvSpPr>
        <p:spPr bwMode="auto">
          <a:xfrm>
            <a:off x="4273550" y="5437188"/>
            <a:ext cx="658813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kumimoji="0" lang="en-US" sz="1200" b="1">
                <a:ea typeface="ヒラギノ角ゴ Pro W3" charset="0"/>
                <a:cs typeface="ヒラギノ角ゴ Pro W3" charset="0"/>
              </a:rPr>
              <a:t>Inactive</a:t>
            </a:r>
          </a:p>
          <a:p>
            <a:pPr algn="ctr"/>
            <a:r>
              <a:rPr kumimoji="0" lang="en-US" sz="1200" b="1">
                <a:ea typeface="ヒラギノ角ゴ Pro W3" charset="0"/>
                <a:cs typeface="ヒラギノ角ゴ Pro W3" charset="0"/>
              </a:rPr>
              <a:t>protein</a:t>
            </a:r>
          </a:p>
        </p:txBody>
      </p:sp>
      <p:sp>
        <p:nvSpPr>
          <p:cNvPr id="15395" name="Text Box 74"/>
          <p:cNvSpPr txBox="1">
            <a:spLocks noChangeArrowheads="1"/>
          </p:cNvSpPr>
          <p:nvPr/>
        </p:nvSpPr>
        <p:spPr bwMode="auto">
          <a:xfrm>
            <a:off x="7883525" y="5967413"/>
            <a:ext cx="627063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sz="1100" b="1">
                <a:ea typeface="ヒラギノ角ゴ Pro W3" charset="0"/>
                <a:cs typeface="ヒラギノ角ゴ Pro W3" charset="0"/>
              </a:rPr>
              <a:t>Cellular</a:t>
            </a:r>
          </a:p>
          <a:p>
            <a:pPr algn="l">
              <a:lnSpc>
                <a:spcPct val="80000"/>
              </a:lnSpc>
            </a:pPr>
            <a:r>
              <a:rPr kumimoji="0" lang="en-US" sz="1100" b="1">
                <a:ea typeface="ヒラギノ角ゴ Pro W3" charset="0"/>
                <a:cs typeface="ヒラギノ角ゴ Pro W3" charset="0"/>
              </a:rPr>
              <a:t>response</a:t>
            </a:r>
          </a:p>
        </p:txBody>
      </p:sp>
      <p:sp>
        <p:nvSpPr>
          <p:cNvPr id="15396" name="Text Box 75"/>
          <p:cNvSpPr txBox="1">
            <a:spLocks noChangeArrowheads="1"/>
          </p:cNvSpPr>
          <p:nvPr/>
        </p:nvSpPr>
        <p:spPr bwMode="auto">
          <a:xfrm rot="3200579">
            <a:off x="5095875" y="3351213"/>
            <a:ext cx="2163763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kumimoji="0" lang="en-US" sz="1300" b="1">
                <a:ea typeface="ヒラギノ角ゴ Pro W3" charset="0"/>
                <a:cs typeface="ヒラギノ角ゴ Pro W3" charset="0"/>
              </a:rPr>
              <a:t>Phosphorylation cascade</a:t>
            </a:r>
          </a:p>
        </p:txBody>
      </p:sp>
      <p:sp>
        <p:nvSpPr>
          <p:cNvPr id="15397" name="AutoShape 76"/>
          <p:cNvSpPr>
            <a:spLocks/>
          </p:cNvSpPr>
          <p:nvPr/>
        </p:nvSpPr>
        <p:spPr bwMode="auto">
          <a:xfrm rot="8507832">
            <a:off x="5792788" y="1357313"/>
            <a:ext cx="273050" cy="4300537"/>
          </a:xfrm>
          <a:prstGeom prst="leftBrace">
            <a:avLst>
              <a:gd name="adj1" fmla="val 13125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8" name="Text Box 77"/>
          <p:cNvSpPr txBox="1">
            <a:spLocks noChangeArrowheads="1"/>
          </p:cNvSpPr>
          <p:nvPr/>
        </p:nvSpPr>
        <p:spPr bwMode="auto">
          <a:xfrm>
            <a:off x="2946400" y="4032250"/>
            <a:ext cx="46038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800" b="1">
                <a:ea typeface="ヒラギノ角ゴ Pro W3" charset="0"/>
                <a:cs typeface="ヒラギノ角ゴ Pro W3" charset="0"/>
              </a:rPr>
              <a:t>i</a:t>
            </a:r>
            <a:endParaRPr kumimoji="0" lang="en-US" sz="1300" b="1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399" name="TextBox 38"/>
          <p:cNvSpPr txBox="1">
            <a:spLocks noChangeArrowheads="1"/>
          </p:cNvSpPr>
          <p:nvPr/>
        </p:nvSpPr>
        <p:spPr bwMode="auto">
          <a:xfrm>
            <a:off x="2895600" y="88900"/>
            <a:ext cx="426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2800" i="1"/>
              <a:t>Amplification -- Cascade</a:t>
            </a:r>
          </a:p>
        </p:txBody>
      </p:sp>
    </p:spTree>
    <p:extLst>
      <p:ext uri="{BB962C8B-B14F-4D97-AF65-F5344CB8AC3E}">
        <p14:creationId xmlns:p14="http://schemas.microsoft.com/office/powerpoint/2010/main" val="1163600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368</Words>
  <Application>Microsoft Macintosh PowerPoint</Application>
  <PresentationFormat>On-screen Show (4:3)</PresentationFormat>
  <Paragraphs>138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Cell Signaling and Transduction</vt:lpstr>
      <vt:lpstr>PowerPoint Presentation</vt:lpstr>
      <vt:lpstr>Protein Receptors in the Plasma Membrane</vt:lpstr>
      <vt:lpstr>G-Protein Coupled Receptor</vt:lpstr>
      <vt:lpstr>Receptor Tyrosine Kinase</vt:lpstr>
      <vt:lpstr>PowerPoint Presentation</vt:lpstr>
      <vt:lpstr>Bozeman Video</vt:lpstr>
      <vt:lpstr>Transduction: Cascades of molecular interactions relay signals from receptors to target molecules in the cell</vt:lpstr>
      <vt:lpstr>PowerPoint Presentation</vt:lpstr>
      <vt:lpstr>PowerPoint Presentation</vt:lpstr>
    </vt:vector>
  </TitlesOfParts>
  <Company>DCSDK12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Signaling and Transduction</dc:title>
  <dc:creator>Douglas County Schools</dc:creator>
  <cp:lastModifiedBy>Douglas County Schools</cp:lastModifiedBy>
  <cp:revision>2</cp:revision>
  <dcterms:created xsi:type="dcterms:W3CDTF">2016-02-08T04:03:54Z</dcterms:created>
  <dcterms:modified xsi:type="dcterms:W3CDTF">2016-02-08T04:41:13Z</dcterms:modified>
</cp:coreProperties>
</file>