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B4565-AB4F-A44B-BD17-607AD09872BC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61A68-B591-B344-B4C0-19DF087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1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CE07F628-8A5B-CA4E-9E62-CC471290039F}" type="slidenum">
              <a:rPr kumimoji="0" lang="en-US" sz="1200" b="0">
                <a:solidFill>
                  <a:prstClr val="black"/>
                </a:solidFill>
                <a:latin typeface="Times New Roman" charset="0"/>
                <a:cs typeface="Arial" charset="0"/>
              </a:rPr>
              <a:pPr/>
              <a:t>2</a:t>
            </a:fld>
            <a:endParaRPr kumimoji="0" lang="en-US" sz="1200" b="0">
              <a:solidFill>
                <a:prstClr val="black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CA59366B-AC26-D547-B058-8CB3A32045D7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11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5.17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076F8663-FACA-C84D-8404-DBB49B108DF9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12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EFC13AC7-B9AB-2047-BA60-F667BE603AC9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13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5.18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E0F4136E-4431-5246-A116-5019B20BE91E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14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D37ED8B1-0449-9A47-8E7E-35AE595D7E0E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15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5.19 Structure of a protein, the enzyme lysozyme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D30ED364-CF00-4242-A1A5-AB2C19465AE9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16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5.20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8F7BE7BD-32EB-1148-A50D-12A3475BC945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17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099E559A-AA2E-1843-8ED2-45278677B901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18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5.21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95DBA34F-54CF-B840-8866-F74FD4ED5409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19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A0D0E655-821D-184A-9A56-53CC0AA248CD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20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5.21 Levels of protein structure</a:t>
            </a:r>
            <a:r>
              <a:rPr lang="en-US" sz="11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primary structure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29403949-39D4-4047-A827-2067A67E209F}" type="slidenum">
              <a:rPr kumimoji="0" lang="en-US" sz="1200" b="0">
                <a:solidFill>
                  <a:prstClr val="black"/>
                </a:solidFill>
                <a:latin typeface="Times New Roman" charset="0"/>
                <a:cs typeface="Arial" charset="0"/>
              </a:rPr>
              <a:pPr/>
              <a:t>3</a:t>
            </a:fld>
            <a:endParaRPr kumimoji="0" lang="en-US" sz="1200" b="0">
              <a:solidFill>
                <a:prstClr val="black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D44C757D-AA4C-F242-83AC-224FC271F1C0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21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For the Cell Biology Video An Idealized Alpha Helix: No Sidechains, go to Animation and Video Files.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For the Cell Biology Video An Idealized Alpha Helix, go to Animation and Video Files.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For the Cell Biology Video An Idealized Beta Pleated Sheet Cartoon, go to Animation and Video Files.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For the Cell Biology Video An Idealized Beta Pleated Sheet, go to Animation and Video Files.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8189CF5B-9F3A-BB41-BBEE-729518295D61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22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5.21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79C277DE-2B24-FC4A-9270-E1F005212B33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23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5.21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18073A9E-E244-934F-9489-83CB8AD37EC2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24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423472C5-2EDE-C149-AF21-49506298E388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25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5.21 Levels of protein structure</a:t>
            </a:r>
            <a:r>
              <a:rPr lang="en-US" sz="11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tertiary and quaternary structures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AE20291F-498E-7944-BEB6-B4BDF37BE1CB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26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48C36B67-92D2-694C-A587-79ABBED24F23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27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5.21 Levels of protein structure</a:t>
            </a:r>
            <a:r>
              <a:rPr lang="en-US" sz="11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tertiary and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F72B4774-7C66-E940-B83D-188B0D606C64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28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A6B9F7D1-16E8-BF4B-A00B-140F687BBCBE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29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5.22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619CC274-F85F-4D4D-86DB-004437AFA09D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30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5.22 A single amino acid substitution in a protein causes sickle-cell disease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09C1DBBA-C428-7A4E-81F4-CAA3F435B2BF}" type="slidenum">
              <a:rPr kumimoji="0" lang="en-US" sz="1200" b="0">
                <a:solidFill>
                  <a:prstClr val="black"/>
                </a:solidFill>
                <a:latin typeface="Times New Roman" charset="0"/>
                <a:cs typeface="Arial" charset="0"/>
              </a:rPr>
              <a:pPr/>
              <a:t>4</a:t>
            </a:fld>
            <a:endParaRPr kumimoji="0" lang="en-US" sz="1200" b="0">
              <a:solidFill>
                <a:prstClr val="black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5.2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C658BE73-5179-7A42-8243-FBB3E89046D8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31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E3EFD164-D7E1-704D-95B6-9D0CF970D636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32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5.23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33DA7100-2C2C-5F4D-A0BB-F20F13FBB6E4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33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870ECBF7-99D3-9D4A-BC6C-383A81F79CD6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34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3333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Figure 5.24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76EF71EE-58B4-E546-863A-0F895BDBB22F}" type="slidenum">
              <a:rPr kumimoji="0" lang="en-US" sz="1200" b="0">
                <a:solidFill>
                  <a:prstClr val="black"/>
                </a:solidFill>
                <a:latin typeface="Times New Roman" charset="0"/>
                <a:cs typeface="Arial" charset="0"/>
              </a:rPr>
              <a:pPr/>
              <a:t>5</a:t>
            </a:fld>
            <a:endParaRPr kumimoji="0" lang="en-US" sz="1200" b="0">
              <a:solidFill>
                <a:prstClr val="black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13483E08-7D83-7E47-8A89-A56A4885C689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6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FA7C03C8-53A4-1E4C-AA2C-E5EE5E0D5363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7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Table 5-1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4044C3F4-20CD-1D47-88E3-25A65E4351A7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8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51729D4D-A848-7142-9626-1EC3E936396D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9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fld id="{05FBB564-5E51-CA44-8BE1-313AB90B6520}" type="slidenum">
              <a:rPr kumimoji="0" lang="en-US" sz="1200" b="0">
                <a:solidFill>
                  <a:schemeClr val="tx1"/>
                </a:solidFill>
                <a:latin typeface="Times New Roman" charset="0"/>
                <a:cs typeface="Arial" charset="0"/>
              </a:rPr>
              <a:pPr/>
              <a:t>10</a:t>
            </a:fld>
            <a:endParaRPr kumimoji="0" lang="en-US" sz="1200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5DE-4671-5F42-A14C-F59DAB96C1F6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C4B-3F3A-2E40-9F59-CE346153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0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5DE-4671-5F42-A14C-F59DAB96C1F6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C4B-3F3A-2E40-9F59-CE346153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2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5DE-4671-5F42-A14C-F59DAB96C1F6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C4B-3F3A-2E40-9F59-CE346153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8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4" b="2774"/>
          <a:stretch>
            <a:fillRect/>
          </a:stretch>
        </p:blipFill>
        <p:spPr bwMode="auto">
          <a:xfrm>
            <a:off x="0" y="0"/>
            <a:ext cx="91471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>
              <a:solidFill>
                <a:srgbClr val="000000"/>
              </a:solidFill>
              <a:latin typeface="Times New Roman" pitchFamily="48" charset="0"/>
              <a:ea typeface="ＭＳ Ｐゴシック" charset="0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6019800"/>
            <a:ext cx="9144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>
              <a:solidFill>
                <a:srgbClr val="034694"/>
              </a:solidFill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>
              <a:solidFill>
                <a:srgbClr val="034694"/>
              </a:solidFill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1524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000000"/>
                </a:solidFill>
                <a:latin typeface="Times New Roman" charset="0"/>
                <a:ea typeface="Arial" charset="0"/>
                <a:cs typeface="Arial"/>
              </a:rPr>
              <a:t>Copyright © 2008 Pearson Education, Inc., publishing as Pearson Benjamin Cummings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6200" y="4254500"/>
            <a:ext cx="36957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>
                <a:solidFill>
                  <a:srgbClr val="000000"/>
                </a:solidFill>
                <a:latin typeface="Arial Narrow" charset="0"/>
                <a:cs typeface="Arial" charset="0"/>
              </a:rPr>
              <a:t>PowerPoint</a:t>
            </a:r>
            <a:r>
              <a:rPr kumimoji="0" lang="en-US" sz="1800" baseline="30000">
                <a:solidFill>
                  <a:srgbClr val="000000"/>
                </a:solidFill>
                <a:latin typeface="Arial Narrow" charset="0"/>
                <a:cs typeface="Arial" charset="0"/>
              </a:rPr>
              <a:t>®</a:t>
            </a:r>
            <a:r>
              <a:rPr kumimoji="0" lang="en-US" sz="1800">
                <a:solidFill>
                  <a:srgbClr val="000000"/>
                </a:solidFill>
                <a:latin typeface="Arial Narrow" charset="0"/>
                <a:cs typeface="Arial" charset="0"/>
              </a:rPr>
              <a:t> Lecture Presentations for</a:t>
            </a:r>
            <a:r>
              <a:rPr kumimoji="0" lang="en-US" sz="1800" b="0">
                <a:solidFill>
                  <a:srgbClr val="006699"/>
                </a:solidFill>
                <a:cs typeface="Arial" charset="0"/>
              </a:rPr>
              <a:t> </a:t>
            </a:r>
            <a:r>
              <a:rPr kumimoji="0" lang="en-US" sz="4800">
                <a:solidFill>
                  <a:srgbClr val="000000"/>
                </a:solidFill>
                <a:cs typeface="Arial" charset="0"/>
              </a:rPr>
              <a:t>Biology</a:t>
            </a:r>
            <a:r>
              <a:rPr kumimoji="0" lang="en-US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i="1">
                <a:solidFill>
                  <a:srgbClr val="000000"/>
                </a:solidFill>
                <a:latin typeface="Times New Roman" charset="0"/>
                <a:cs typeface="Arial" charset="0"/>
              </a:rPr>
              <a:t>Eighth Edition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>
                <a:solidFill>
                  <a:srgbClr val="000000"/>
                </a:solidFill>
                <a:latin typeface="Times New Roman" charset="0"/>
                <a:cs typeface="Arial" charset="0"/>
              </a:rPr>
              <a:t>Neil Campbell and Jane Reece</a:t>
            </a:r>
            <a:endParaRPr kumimoji="0" lang="en-US" sz="16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172200"/>
            <a:ext cx="914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Times New Roman" pitchFamily="48" charset="0"/>
                <a:ea typeface="ＭＳ Ｐゴシック" charset="0"/>
                <a:cs typeface="Arial"/>
              </a:rPr>
              <a:t>Lectures by Chris Romero, updated by Erin Barley with contributions from Joan Sharp</a:t>
            </a: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Arial"/>
              </a:rPr>
              <a:t> 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buFontTx/>
              <a:buNone/>
              <a:defRPr sz="5500">
                <a:solidFill>
                  <a:srgbClr val="990066"/>
                </a:solidFill>
                <a:latin typeface="Times New Roman" pitchFamily="4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87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8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316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3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2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9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01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69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5DE-4671-5F42-A14C-F59DAB96C1F6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C4B-3F3A-2E40-9F59-CE346153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17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965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8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4498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4498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8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5DE-4671-5F42-A14C-F59DAB96C1F6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C4B-3F3A-2E40-9F59-CE346153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5DE-4671-5F42-A14C-F59DAB96C1F6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C4B-3F3A-2E40-9F59-CE346153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5DE-4671-5F42-A14C-F59DAB96C1F6}" type="datetimeFigureOut">
              <a:rPr lang="en-US" smtClean="0"/>
              <a:t>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C4B-3F3A-2E40-9F59-CE346153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4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5DE-4671-5F42-A14C-F59DAB96C1F6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C4B-3F3A-2E40-9F59-CE346153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1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5DE-4671-5F42-A14C-F59DAB96C1F6}" type="datetimeFigureOut">
              <a:rPr lang="en-US" smtClean="0"/>
              <a:t>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C4B-3F3A-2E40-9F59-CE346153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5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5DE-4671-5F42-A14C-F59DAB96C1F6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C4B-3F3A-2E40-9F59-CE346153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5DE-4671-5F42-A14C-F59DAB96C1F6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C4B-3F3A-2E40-9F59-CE346153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B5DE-4671-5F42-A14C-F59DAB96C1F6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36C4B-3F3A-2E40-9F59-CE346153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2850"/>
            <a:ext cx="85344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99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48" charset="0"/>
          <a:ea typeface="ＭＳ Ｐゴシック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48" charset="0"/>
          <a:ea typeface="ＭＳ Ｐゴシック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48" charset="0"/>
          <a:ea typeface="ＭＳ Ｐゴシック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48" charset="0"/>
          <a:ea typeface="ＭＳ Ｐゴシック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48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48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48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48" charset="0"/>
          <a:cs typeface="Arial" charset="0"/>
        </a:defRPr>
      </a:lvl9pPr>
    </p:titleStyle>
    <p:bodyStyle>
      <a:lvl1pPr marL="350838" indent="-350838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14400" indent="-4492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3716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800">
          <a:solidFill>
            <a:schemeClr val="tx1"/>
          </a:solidFill>
          <a:latin typeface="+mn-lt"/>
          <a:ea typeface="Arial" charset="0"/>
          <a:cs typeface="+mn-cs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–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48" charset="0"/>
        <a:buChar char="•"/>
        <a:defRPr sz="2600">
          <a:solidFill>
            <a:schemeClr val="tx1"/>
          </a:solidFill>
          <a:latin typeface="+mn-lt"/>
          <a:cs typeface="+mn-cs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48" charset="0"/>
        <a:buChar char="•"/>
        <a:defRPr sz="2600">
          <a:solidFill>
            <a:schemeClr val="tx1"/>
          </a:solidFill>
          <a:latin typeface="+mn-lt"/>
          <a:cs typeface="+mn-cs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48" charset="0"/>
        <a:buChar char="•"/>
        <a:defRPr sz="2600">
          <a:solidFill>
            <a:schemeClr val="tx1"/>
          </a:solidFill>
          <a:latin typeface="+mn-lt"/>
          <a:cs typeface="+mn-cs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48" charset="0"/>
        <a:buChar char="•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Biological Molecules: 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7" descr="05_UN01InTex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04800"/>
            <a:ext cx="7329487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kumimoji="0" lang="en-US" i="1">
                <a:solidFill>
                  <a:srgbClr val="FF0000"/>
                </a:solidFill>
                <a:cs typeface="Arial" charset="0"/>
              </a:rPr>
              <a:t>Amino Acid </a:t>
            </a:r>
            <a:endParaRPr kumimoji="0" lang="en-US" sz="2800" i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7524" name="Text Box 9"/>
          <p:cNvSpPr txBox="1">
            <a:spLocks noChangeArrowheads="1"/>
          </p:cNvSpPr>
          <p:nvPr/>
        </p:nvSpPr>
        <p:spPr bwMode="auto">
          <a:xfrm>
            <a:off x="1568450" y="4905375"/>
            <a:ext cx="20669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5000">
                <a:solidFill>
                  <a:schemeClr val="tx1"/>
                </a:solidFill>
                <a:cs typeface="Geneva" charset="0"/>
                <a:sym typeface="Symbol" charset="0"/>
              </a:rPr>
              <a:t>Amino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5000">
                <a:solidFill>
                  <a:schemeClr val="tx1"/>
                </a:solidFill>
                <a:cs typeface="Geneva" charset="0"/>
                <a:sym typeface="Symbol" charset="0"/>
              </a:rPr>
              <a:t>group</a:t>
            </a:r>
          </a:p>
        </p:txBody>
      </p:sp>
      <p:sp>
        <p:nvSpPr>
          <p:cNvPr id="107525" name="Text Box 10"/>
          <p:cNvSpPr txBox="1">
            <a:spLocks noChangeArrowheads="1"/>
          </p:cNvSpPr>
          <p:nvPr/>
        </p:nvSpPr>
        <p:spPr bwMode="auto">
          <a:xfrm>
            <a:off x="5327650" y="4892675"/>
            <a:ext cx="27781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5000">
                <a:solidFill>
                  <a:schemeClr val="tx1"/>
                </a:solidFill>
                <a:cs typeface="Geneva" charset="0"/>
                <a:sym typeface="Symbol" charset="0"/>
              </a:rPr>
              <a:t>Carboxyl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5000">
                <a:solidFill>
                  <a:schemeClr val="tx1"/>
                </a:solidFill>
                <a:cs typeface="Geneva" charset="0"/>
                <a:sym typeface="Symbol" charset="0"/>
              </a:rPr>
              <a:t>group</a:t>
            </a:r>
          </a:p>
        </p:txBody>
      </p:sp>
      <p:sp>
        <p:nvSpPr>
          <p:cNvPr id="107526" name="Text Box 11"/>
          <p:cNvSpPr txBox="1">
            <a:spLocks noChangeArrowheads="1"/>
          </p:cNvSpPr>
          <p:nvPr/>
        </p:nvSpPr>
        <p:spPr bwMode="auto">
          <a:xfrm>
            <a:off x="3124200" y="396875"/>
            <a:ext cx="2590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endParaRPr kumimoji="0" lang="en-US" sz="5000">
              <a:solidFill>
                <a:schemeClr val="tx1"/>
              </a:solidFill>
              <a:cs typeface="Geneva" charset="0"/>
              <a:sym typeface="Symbol" charset="0"/>
            </a:endParaRPr>
          </a:p>
        </p:txBody>
      </p:sp>
      <p:sp>
        <p:nvSpPr>
          <p:cNvPr id="107527" name="Line 12"/>
          <p:cNvSpPr>
            <a:spLocks noChangeShapeType="1"/>
          </p:cNvSpPr>
          <p:nvPr/>
        </p:nvSpPr>
        <p:spPr bwMode="auto">
          <a:xfrm rot="21196233" flipV="1">
            <a:off x="4784725" y="2325688"/>
            <a:ext cx="63500" cy="42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8" descr="05_17-AminoAcid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99" y="177999"/>
            <a:ext cx="4407179" cy="676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9"/>
          <p:cNvSpPr>
            <a:spLocks noChangeArrowheads="1"/>
          </p:cNvSpPr>
          <p:nvPr/>
        </p:nvSpPr>
        <p:spPr bwMode="auto">
          <a:xfrm>
            <a:off x="152400" y="0"/>
            <a:ext cx="198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i="1">
                <a:solidFill>
                  <a:srgbClr val="FF0000"/>
                </a:solidFill>
                <a:latin typeface="Times New Roman" charset="0"/>
              </a:rPr>
              <a:t>The</a:t>
            </a:r>
            <a:r>
              <a:rPr lang="en-US" i="1">
                <a:solidFill>
                  <a:srgbClr val="0000FF"/>
                </a:solidFill>
                <a:latin typeface="Times New Roman" charset="0"/>
              </a:rPr>
              <a:t> 20 </a:t>
            </a:r>
          </a:p>
          <a:p>
            <a:pPr marL="450850" indent="-450850" eaLnBrk="1" hangingPunct="1">
              <a:lnSpc>
                <a:spcPct val="90000"/>
              </a:lnSpc>
            </a:pPr>
            <a:r>
              <a:rPr lang="en-US" i="1">
                <a:solidFill>
                  <a:srgbClr val="FF0000"/>
                </a:solidFill>
                <a:latin typeface="Times New Roman" charset="0"/>
              </a:rPr>
              <a:t>amino acids</a:t>
            </a:r>
          </a:p>
          <a:p>
            <a:pPr marL="450850" indent="-450850" eaLnBrk="1" hangingPunct="1">
              <a:lnSpc>
                <a:spcPct val="90000"/>
              </a:lnSpc>
            </a:pPr>
            <a:r>
              <a:rPr lang="en-US" i="1">
                <a:solidFill>
                  <a:srgbClr val="FF0000"/>
                </a:solidFill>
                <a:latin typeface="Times New Roman" charset="0"/>
              </a:rPr>
              <a:t> of</a:t>
            </a:r>
          </a:p>
          <a:p>
            <a:pPr marL="450850" indent="-450850" eaLnBrk="1" hangingPunct="1">
              <a:lnSpc>
                <a:spcPct val="90000"/>
              </a:lnSpc>
            </a:pPr>
            <a:r>
              <a:rPr lang="en-US" i="1">
                <a:solidFill>
                  <a:srgbClr val="FF0000"/>
                </a:solidFill>
                <a:latin typeface="Times New Roman" charset="0"/>
              </a:rPr>
              <a:t> proteins</a:t>
            </a:r>
            <a:endParaRPr kumimoji="0" lang="en-US" sz="2800" i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9572" name="Text Box 10"/>
          <p:cNvSpPr txBox="1">
            <a:spLocks noChangeArrowheads="1"/>
          </p:cNvSpPr>
          <p:nvPr/>
        </p:nvSpPr>
        <p:spPr bwMode="auto">
          <a:xfrm>
            <a:off x="4254500" y="187325"/>
            <a:ext cx="5111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600" dirty="0">
                <a:solidFill>
                  <a:srgbClr val="FF0000"/>
                </a:solidFill>
                <a:cs typeface="Geneva" charset="0"/>
                <a:sym typeface="Symbol" charset="0"/>
              </a:rPr>
              <a:t>Nonpolar</a:t>
            </a:r>
          </a:p>
        </p:txBody>
      </p:sp>
      <p:sp>
        <p:nvSpPr>
          <p:cNvPr id="109573" name="Text Box 11"/>
          <p:cNvSpPr txBox="1">
            <a:spLocks noChangeArrowheads="1"/>
          </p:cNvSpPr>
          <p:nvPr/>
        </p:nvSpPr>
        <p:spPr bwMode="auto">
          <a:xfrm>
            <a:off x="2609850" y="1285875"/>
            <a:ext cx="555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Glycine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(Gly or G)</a:t>
            </a:r>
          </a:p>
        </p:txBody>
      </p:sp>
      <p:sp>
        <p:nvSpPr>
          <p:cNvPr id="109574" name="Text Box 12"/>
          <p:cNvSpPr txBox="1">
            <a:spLocks noChangeArrowheads="1"/>
          </p:cNvSpPr>
          <p:nvPr/>
        </p:nvSpPr>
        <p:spPr bwMode="auto">
          <a:xfrm>
            <a:off x="3435350" y="1292225"/>
            <a:ext cx="555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Alanine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(Ala or A)</a:t>
            </a:r>
          </a:p>
        </p:txBody>
      </p:sp>
      <p:sp>
        <p:nvSpPr>
          <p:cNvPr id="109575" name="Text Box 13"/>
          <p:cNvSpPr txBox="1">
            <a:spLocks noChangeArrowheads="1"/>
          </p:cNvSpPr>
          <p:nvPr/>
        </p:nvSpPr>
        <p:spPr bwMode="auto">
          <a:xfrm>
            <a:off x="4292600" y="1285875"/>
            <a:ext cx="555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Valine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(Val or V)</a:t>
            </a:r>
          </a:p>
        </p:txBody>
      </p:sp>
      <p:sp>
        <p:nvSpPr>
          <p:cNvPr id="109576" name="Text Box 14"/>
          <p:cNvSpPr txBox="1">
            <a:spLocks noChangeArrowheads="1"/>
          </p:cNvSpPr>
          <p:nvPr/>
        </p:nvSpPr>
        <p:spPr bwMode="auto">
          <a:xfrm>
            <a:off x="5130800" y="1285875"/>
            <a:ext cx="555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Leucine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(Leu or L)</a:t>
            </a:r>
          </a:p>
        </p:txBody>
      </p:sp>
      <p:sp>
        <p:nvSpPr>
          <p:cNvPr id="109577" name="Text Box 15"/>
          <p:cNvSpPr txBox="1">
            <a:spLocks noChangeArrowheads="1"/>
          </p:cNvSpPr>
          <p:nvPr/>
        </p:nvSpPr>
        <p:spPr bwMode="auto">
          <a:xfrm>
            <a:off x="5994400" y="1285875"/>
            <a:ext cx="555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Isoleucine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(Ile or </a:t>
            </a:r>
            <a:r>
              <a:rPr kumimoji="0" lang="en-US" sz="900">
                <a:solidFill>
                  <a:schemeClr val="tx1"/>
                </a:solidFill>
                <a:latin typeface="TimesNewRomanPS Bold" charset="0"/>
                <a:cs typeface="Geneva" charset="0"/>
              </a:rPr>
              <a:t>I</a:t>
            </a: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)</a:t>
            </a:r>
          </a:p>
        </p:txBody>
      </p:sp>
      <p:sp>
        <p:nvSpPr>
          <p:cNvPr id="109578" name="Text Box 16"/>
          <p:cNvSpPr txBox="1">
            <a:spLocks noChangeArrowheads="1"/>
          </p:cNvSpPr>
          <p:nvPr/>
        </p:nvSpPr>
        <p:spPr bwMode="auto">
          <a:xfrm>
            <a:off x="2590800" y="2549525"/>
            <a:ext cx="6000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Methionine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(Met or M)</a:t>
            </a:r>
          </a:p>
        </p:txBody>
      </p:sp>
      <p:sp>
        <p:nvSpPr>
          <p:cNvPr id="109579" name="Text Box 17"/>
          <p:cNvSpPr txBox="1">
            <a:spLocks noChangeArrowheads="1"/>
          </p:cNvSpPr>
          <p:nvPr/>
        </p:nvSpPr>
        <p:spPr bwMode="auto">
          <a:xfrm>
            <a:off x="3613150" y="2549525"/>
            <a:ext cx="7524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Phenylalanine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(Phe or F)</a:t>
            </a:r>
          </a:p>
        </p:txBody>
      </p:sp>
      <p:sp>
        <p:nvSpPr>
          <p:cNvPr id="109580" name="Text Box 18"/>
          <p:cNvSpPr txBox="1">
            <a:spLocks noChangeArrowheads="1"/>
          </p:cNvSpPr>
          <p:nvPr/>
        </p:nvSpPr>
        <p:spPr bwMode="auto">
          <a:xfrm>
            <a:off x="4813300" y="2543175"/>
            <a:ext cx="6254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Trypotphan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(Trp or W)</a:t>
            </a:r>
          </a:p>
        </p:txBody>
      </p:sp>
      <p:sp>
        <p:nvSpPr>
          <p:cNvPr id="109581" name="Text Box 19"/>
          <p:cNvSpPr txBox="1">
            <a:spLocks noChangeArrowheads="1"/>
          </p:cNvSpPr>
          <p:nvPr/>
        </p:nvSpPr>
        <p:spPr bwMode="auto">
          <a:xfrm>
            <a:off x="5956300" y="2549525"/>
            <a:ext cx="555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Proline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(Pro or P)</a:t>
            </a:r>
          </a:p>
        </p:txBody>
      </p:sp>
      <p:sp>
        <p:nvSpPr>
          <p:cNvPr id="109582" name="Text Box 20"/>
          <p:cNvSpPr txBox="1">
            <a:spLocks noChangeArrowheads="1"/>
          </p:cNvSpPr>
          <p:nvPr/>
        </p:nvSpPr>
        <p:spPr bwMode="auto">
          <a:xfrm>
            <a:off x="4343400" y="2994025"/>
            <a:ext cx="2286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600">
                <a:solidFill>
                  <a:srgbClr val="FF0000"/>
                </a:solidFill>
                <a:cs typeface="Geneva" charset="0"/>
                <a:sym typeface="Symbol" charset="0"/>
              </a:rPr>
              <a:t>Polar</a:t>
            </a:r>
            <a:endParaRPr kumimoji="0" lang="en-US" sz="1100">
              <a:solidFill>
                <a:srgbClr val="FF0000"/>
              </a:solidFill>
              <a:cs typeface="Geneva" charset="0"/>
              <a:sym typeface="Symbol" charset="0"/>
            </a:endParaRPr>
          </a:p>
        </p:txBody>
      </p:sp>
      <p:sp>
        <p:nvSpPr>
          <p:cNvPr id="109583" name="Text Box 21"/>
          <p:cNvSpPr txBox="1">
            <a:spLocks noChangeArrowheads="1"/>
          </p:cNvSpPr>
          <p:nvPr/>
        </p:nvSpPr>
        <p:spPr bwMode="auto">
          <a:xfrm>
            <a:off x="2559050" y="4086225"/>
            <a:ext cx="549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Serine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(Ser or S)</a:t>
            </a:r>
          </a:p>
        </p:txBody>
      </p:sp>
      <p:sp>
        <p:nvSpPr>
          <p:cNvPr id="109584" name="Text Box 22"/>
          <p:cNvSpPr txBox="1">
            <a:spLocks noChangeArrowheads="1"/>
          </p:cNvSpPr>
          <p:nvPr/>
        </p:nvSpPr>
        <p:spPr bwMode="auto">
          <a:xfrm>
            <a:off x="3282950" y="4086225"/>
            <a:ext cx="5302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Threonine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(Thr or T)</a:t>
            </a:r>
          </a:p>
        </p:txBody>
      </p:sp>
      <p:sp>
        <p:nvSpPr>
          <p:cNvPr id="109585" name="Text Box 23"/>
          <p:cNvSpPr txBox="1">
            <a:spLocks noChangeArrowheads="1"/>
          </p:cNvSpPr>
          <p:nvPr/>
        </p:nvSpPr>
        <p:spPr bwMode="auto">
          <a:xfrm>
            <a:off x="3949700" y="4086225"/>
            <a:ext cx="600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Cysteine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(Cys or C)</a:t>
            </a:r>
          </a:p>
        </p:txBody>
      </p:sp>
      <p:sp>
        <p:nvSpPr>
          <p:cNvPr id="109586" name="Text Box 24"/>
          <p:cNvSpPr txBox="1">
            <a:spLocks noChangeArrowheads="1"/>
          </p:cNvSpPr>
          <p:nvPr/>
        </p:nvSpPr>
        <p:spPr bwMode="auto">
          <a:xfrm>
            <a:off x="4622800" y="4086225"/>
            <a:ext cx="536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Tyrosine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(Tyr or Y)</a:t>
            </a:r>
          </a:p>
        </p:txBody>
      </p:sp>
      <p:sp>
        <p:nvSpPr>
          <p:cNvPr id="109587" name="Text Box 25"/>
          <p:cNvSpPr txBox="1">
            <a:spLocks noChangeArrowheads="1"/>
          </p:cNvSpPr>
          <p:nvPr/>
        </p:nvSpPr>
        <p:spPr bwMode="auto">
          <a:xfrm>
            <a:off x="5321300" y="4086225"/>
            <a:ext cx="6318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Asparagine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(Asn or N)</a:t>
            </a:r>
          </a:p>
        </p:txBody>
      </p:sp>
      <p:sp>
        <p:nvSpPr>
          <p:cNvPr id="109588" name="Text Box 26"/>
          <p:cNvSpPr txBox="1">
            <a:spLocks noChangeArrowheads="1"/>
          </p:cNvSpPr>
          <p:nvPr/>
        </p:nvSpPr>
        <p:spPr bwMode="auto">
          <a:xfrm>
            <a:off x="6051550" y="4079875"/>
            <a:ext cx="5492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Glutamine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(Gln or Q)</a:t>
            </a:r>
          </a:p>
        </p:txBody>
      </p:sp>
      <p:sp>
        <p:nvSpPr>
          <p:cNvPr id="109589" name="Text Box 27"/>
          <p:cNvSpPr txBox="1">
            <a:spLocks noChangeArrowheads="1"/>
          </p:cNvSpPr>
          <p:nvPr/>
        </p:nvSpPr>
        <p:spPr bwMode="auto">
          <a:xfrm>
            <a:off x="4260850" y="4556125"/>
            <a:ext cx="638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400">
                <a:solidFill>
                  <a:srgbClr val="FF0000"/>
                </a:solidFill>
                <a:cs typeface="Geneva" charset="0"/>
                <a:sym typeface="Symbol" charset="0"/>
              </a:rPr>
              <a:t>Electrically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400">
                <a:solidFill>
                  <a:srgbClr val="FF0000"/>
                </a:solidFill>
                <a:cs typeface="Geneva" charset="0"/>
                <a:sym typeface="Symbol" charset="0"/>
              </a:rPr>
              <a:t>charged</a:t>
            </a:r>
          </a:p>
        </p:txBody>
      </p:sp>
      <p:sp>
        <p:nvSpPr>
          <p:cNvPr id="109590" name="Text Box 28"/>
          <p:cNvSpPr txBox="1">
            <a:spLocks noChangeArrowheads="1"/>
          </p:cNvSpPr>
          <p:nvPr/>
        </p:nvSpPr>
        <p:spPr bwMode="auto">
          <a:xfrm>
            <a:off x="3117850" y="4860925"/>
            <a:ext cx="37147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Acidic</a:t>
            </a:r>
          </a:p>
        </p:txBody>
      </p:sp>
      <p:sp>
        <p:nvSpPr>
          <p:cNvPr id="109591" name="Text Box 29"/>
          <p:cNvSpPr txBox="1">
            <a:spLocks noChangeArrowheads="1"/>
          </p:cNvSpPr>
          <p:nvPr/>
        </p:nvSpPr>
        <p:spPr bwMode="auto">
          <a:xfrm>
            <a:off x="5359400" y="4860925"/>
            <a:ext cx="3143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Basic</a:t>
            </a:r>
          </a:p>
        </p:txBody>
      </p:sp>
      <p:sp>
        <p:nvSpPr>
          <p:cNvPr id="109592" name="AutoShape 30"/>
          <p:cNvSpPr>
            <a:spLocks/>
          </p:cNvSpPr>
          <p:nvPr/>
        </p:nvSpPr>
        <p:spPr bwMode="auto">
          <a:xfrm rot="5400000">
            <a:off x="3238500" y="4279900"/>
            <a:ext cx="114300" cy="1524000"/>
          </a:xfrm>
          <a:prstGeom prst="leftBrace">
            <a:avLst>
              <a:gd name="adj1" fmla="val 1111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9593" name="AutoShape 31"/>
          <p:cNvSpPr>
            <a:spLocks/>
          </p:cNvSpPr>
          <p:nvPr/>
        </p:nvSpPr>
        <p:spPr bwMode="auto">
          <a:xfrm rot="5400000">
            <a:off x="5461000" y="3937000"/>
            <a:ext cx="88900" cy="2171700"/>
          </a:xfrm>
          <a:prstGeom prst="leftBrace">
            <a:avLst>
              <a:gd name="adj1" fmla="val 20357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9594" name="Text Box 32"/>
          <p:cNvSpPr txBox="1">
            <a:spLocks noChangeArrowheads="1"/>
          </p:cNvSpPr>
          <p:nvPr/>
        </p:nvSpPr>
        <p:spPr bwMode="auto">
          <a:xfrm>
            <a:off x="2489200" y="6283325"/>
            <a:ext cx="7461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Aspartic acid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(Asp or D)</a:t>
            </a:r>
          </a:p>
        </p:txBody>
      </p:sp>
      <p:sp>
        <p:nvSpPr>
          <p:cNvPr id="109595" name="Text Box 33"/>
          <p:cNvSpPr txBox="1">
            <a:spLocks noChangeArrowheads="1"/>
          </p:cNvSpPr>
          <p:nvPr/>
        </p:nvSpPr>
        <p:spPr bwMode="auto">
          <a:xfrm>
            <a:off x="3302000" y="6276975"/>
            <a:ext cx="7461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Glutamic acid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(Glu or E)</a:t>
            </a:r>
          </a:p>
        </p:txBody>
      </p:sp>
      <p:sp>
        <p:nvSpPr>
          <p:cNvPr id="109596" name="Text Box 34"/>
          <p:cNvSpPr txBox="1">
            <a:spLocks noChangeArrowheads="1"/>
          </p:cNvSpPr>
          <p:nvPr/>
        </p:nvSpPr>
        <p:spPr bwMode="auto">
          <a:xfrm>
            <a:off x="4495800" y="6283325"/>
            <a:ext cx="549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Lysine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(Lys or K)</a:t>
            </a:r>
          </a:p>
        </p:txBody>
      </p:sp>
      <p:sp>
        <p:nvSpPr>
          <p:cNvPr id="109597" name="Text Box 35"/>
          <p:cNvSpPr txBox="1">
            <a:spLocks noChangeArrowheads="1"/>
          </p:cNvSpPr>
          <p:nvPr/>
        </p:nvSpPr>
        <p:spPr bwMode="auto">
          <a:xfrm>
            <a:off x="5238750" y="6283325"/>
            <a:ext cx="549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Arginine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(Arg or R)</a:t>
            </a:r>
          </a:p>
        </p:txBody>
      </p:sp>
      <p:sp>
        <p:nvSpPr>
          <p:cNvPr id="109598" name="Text Box 36"/>
          <p:cNvSpPr txBox="1">
            <a:spLocks noChangeArrowheads="1"/>
          </p:cNvSpPr>
          <p:nvPr/>
        </p:nvSpPr>
        <p:spPr bwMode="auto">
          <a:xfrm>
            <a:off x="5969000" y="6276975"/>
            <a:ext cx="549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Histidine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(His or H)</a:t>
            </a:r>
          </a:p>
        </p:txBody>
      </p:sp>
    </p:spTree>
    <p:extLst>
      <p:ext uri="{BB962C8B-B14F-4D97-AF65-F5344CB8AC3E}">
        <p14:creationId xmlns:p14="http://schemas.microsoft.com/office/powerpoint/2010/main" val="235404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sz="3200" i="1">
                <a:solidFill>
                  <a:srgbClr val="0000FF"/>
                </a:solidFill>
                <a:latin typeface="Times New Roman" charset="0"/>
                <a:cs typeface="Arial" charset="0"/>
              </a:rPr>
              <a:t>Amino Acid Polymers</a:t>
            </a:r>
            <a:endParaRPr lang="en-US" sz="3200" b="0">
              <a:solidFill>
                <a:srgbClr val="0000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6500"/>
            <a:ext cx="8534400" cy="4279900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E8241C"/>
                </a:solidFill>
                <a:latin typeface="Arial" charset="0"/>
                <a:cs typeface="Arial" charset="0"/>
              </a:rPr>
              <a:t>Amino acids are linked</a:t>
            </a:r>
            <a:r>
              <a:rPr lang="en-US" dirty="0">
                <a:latin typeface="Arial" charset="0"/>
                <a:cs typeface="Arial" charset="0"/>
              </a:rPr>
              <a:t> by covalent bonds called </a:t>
            </a:r>
            <a:r>
              <a:rPr lang="en-US" b="1" i="1" dirty="0">
                <a:solidFill>
                  <a:srgbClr val="E8241C"/>
                </a:solidFill>
                <a:latin typeface="Arial" charset="0"/>
                <a:cs typeface="Arial" charset="0"/>
              </a:rPr>
              <a:t>peptide bonds    C - N</a:t>
            </a:r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 </a:t>
            </a:r>
            <a:r>
              <a:rPr lang="en-US" dirty="0">
                <a:solidFill>
                  <a:srgbClr val="E8241C"/>
                </a:solidFill>
                <a:latin typeface="Arial" charset="0"/>
                <a:cs typeface="Arial" charset="0"/>
              </a:rPr>
              <a:t>polypeptide</a:t>
            </a:r>
            <a:r>
              <a:rPr lang="en-US" dirty="0">
                <a:latin typeface="Arial" charset="0"/>
                <a:cs typeface="Arial" charset="0"/>
              </a:rPr>
              <a:t> is a </a:t>
            </a:r>
            <a:r>
              <a:rPr lang="en-US" dirty="0">
                <a:solidFill>
                  <a:srgbClr val="E8241C"/>
                </a:solidFill>
                <a:latin typeface="Arial" charset="0"/>
                <a:cs typeface="Arial" charset="0"/>
              </a:rPr>
              <a:t>polymer of amino acids.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Polypeptides range in length from a few to more than a thousand monomers. 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Each polypeptide has a </a:t>
            </a:r>
            <a:r>
              <a:rPr lang="en-US" dirty="0" smtClean="0">
                <a:latin typeface="Arial" charset="0"/>
                <a:cs typeface="Arial" charset="0"/>
              </a:rPr>
              <a:t>unique </a:t>
            </a:r>
            <a:r>
              <a:rPr lang="en-US" dirty="0" smtClean="0">
                <a:solidFill>
                  <a:srgbClr val="E8241C"/>
                </a:solidFill>
                <a:latin typeface="Arial" charset="0"/>
                <a:cs typeface="Arial" charset="0"/>
              </a:rPr>
              <a:t>sequence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of amino acids.</a:t>
            </a:r>
          </a:p>
        </p:txBody>
      </p:sp>
      <p:sp>
        <p:nvSpPr>
          <p:cNvPr id="111620" name="Line 14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Line 14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2" name="Text Box 148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37599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7" descr="05_18PolypeptideChai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36525"/>
            <a:ext cx="57308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8"/>
          <p:cNvSpPr txBox="1">
            <a:spLocks noChangeArrowheads="1"/>
          </p:cNvSpPr>
          <p:nvPr/>
        </p:nvSpPr>
        <p:spPr bwMode="auto">
          <a:xfrm>
            <a:off x="4464050" y="4273550"/>
            <a:ext cx="7096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1600" i="1">
                <a:solidFill>
                  <a:srgbClr val="E8241C"/>
                </a:solidFill>
                <a:cs typeface="Geneva" charset="0"/>
                <a:sym typeface="Symbol" charset="0"/>
              </a:rPr>
              <a:t>Peptide</a:t>
            </a:r>
          </a:p>
          <a:p>
            <a:pPr>
              <a:buFont typeface="Symbol" charset="0"/>
              <a:buNone/>
            </a:pPr>
            <a:r>
              <a:rPr kumimoji="0" lang="en-US" sz="1600" i="1">
                <a:solidFill>
                  <a:srgbClr val="E8241C"/>
                </a:solidFill>
                <a:cs typeface="Geneva" charset="0"/>
                <a:sym typeface="Symbol" charset="0"/>
              </a:rPr>
              <a:t>bond</a:t>
            </a:r>
            <a:endParaRPr kumimoji="0" lang="en-US" sz="1600" i="1">
              <a:solidFill>
                <a:srgbClr val="E8241C"/>
              </a:solidFill>
              <a:latin typeface="Times" charset="0"/>
              <a:cs typeface="Geneva" charset="0"/>
            </a:endParaRPr>
          </a:p>
        </p:txBody>
      </p:sp>
      <p:sp>
        <p:nvSpPr>
          <p:cNvPr id="113668" name="Rectangle 9"/>
          <p:cNvSpPr>
            <a:spLocks noChangeArrowheads="1"/>
          </p:cNvSpPr>
          <p:nvPr/>
        </p:nvSpPr>
        <p:spPr bwMode="auto">
          <a:xfrm>
            <a:off x="152400" y="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i="1">
                <a:solidFill>
                  <a:srgbClr val="FF0000"/>
                </a:solidFill>
                <a:latin typeface="Times New Roman" charset="0"/>
              </a:rPr>
              <a:t>Making a </a:t>
            </a:r>
          </a:p>
          <a:p>
            <a:pPr marL="450850" indent="-450850" eaLnBrk="1" hangingPunct="1">
              <a:lnSpc>
                <a:spcPct val="90000"/>
              </a:lnSpc>
            </a:pPr>
            <a:r>
              <a:rPr lang="en-US" i="1">
                <a:solidFill>
                  <a:srgbClr val="FF0000"/>
                </a:solidFill>
                <a:latin typeface="Times New Roman" charset="0"/>
              </a:rPr>
              <a:t>polypeptide chain</a:t>
            </a:r>
            <a:endParaRPr kumimoji="0" lang="en-US" sz="3200" i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3669" name="Text Box 10"/>
          <p:cNvSpPr txBox="1">
            <a:spLocks noChangeArrowheads="1"/>
          </p:cNvSpPr>
          <p:nvPr/>
        </p:nvSpPr>
        <p:spPr bwMode="auto">
          <a:xfrm>
            <a:off x="2211388" y="6129338"/>
            <a:ext cx="134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400">
                <a:solidFill>
                  <a:schemeClr val="tx1"/>
                </a:solidFill>
                <a:cs typeface="Geneva" charset="0"/>
                <a:sym typeface="Symbol" charset="0"/>
              </a:rPr>
              <a:t>Amino end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400">
                <a:solidFill>
                  <a:schemeClr val="tx1"/>
                </a:solidFill>
                <a:cs typeface="Geneva" charset="0"/>
                <a:sym typeface="Symbol" charset="0"/>
              </a:rPr>
              <a:t>(N-terminus)</a:t>
            </a:r>
            <a:endParaRPr kumimoji="0" lang="en-US" sz="14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13670" name="AutoShape 11"/>
          <p:cNvSpPr>
            <a:spLocks/>
          </p:cNvSpPr>
          <p:nvPr/>
        </p:nvSpPr>
        <p:spPr bwMode="auto">
          <a:xfrm rot="34922">
            <a:off x="6178550" y="3494088"/>
            <a:ext cx="165100" cy="1284287"/>
          </a:xfrm>
          <a:prstGeom prst="rightBrace">
            <a:avLst>
              <a:gd name="adj1" fmla="val 6482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3671" name="Text Box 12"/>
          <p:cNvSpPr txBox="1">
            <a:spLocks noChangeArrowheads="1"/>
          </p:cNvSpPr>
          <p:nvPr/>
        </p:nvSpPr>
        <p:spPr bwMode="auto">
          <a:xfrm>
            <a:off x="2762250" y="438150"/>
            <a:ext cx="7096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1800" i="1">
                <a:solidFill>
                  <a:srgbClr val="E8241C"/>
                </a:solidFill>
                <a:cs typeface="Geneva" charset="0"/>
                <a:sym typeface="Symbol" charset="0"/>
              </a:rPr>
              <a:t>Peptide</a:t>
            </a:r>
          </a:p>
          <a:p>
            <a:pPr>
              <a:buFont typeface="Symbol" charset="0"/>
              <a:buNone/>
            </a:pPr>
            <a:r>
              <a:rPr kumimoji="0" lang="en-US" sz="1800" i="1">
                <a:solidFill>
                  <a:srgbClr val="E8241C"/>
                </a:solidFill>
                <a:cs typeface="Geneva" charset="0"/>
                <a:sym typeface="Symbol" charset="0"/>
              </a:rPr>
              <a:t>bond</a:t>
            </a:r>
            <a:endParaRPr kumimoji="0" lang="en-US" sz="1800" i="1">
              <a:solidFill>
                <a:srgbClr val="E8241C"/>
              </a:solidFill>
              <a:latin typeface="Times" charset="0"/>
              <a:cs typeface="Geneva" charset="0"/>
            </a:endParaRPr>
          </a:p>
        </p:txBody>
      </p:sp>
      <p:sp>
        <p:nvSpPr>
          <p:cNvPr id="113672" name="Text Box 13"/>
          <p:cNvSpPr txBox="1">
            <a:spLocks noChangeArrowheads="1"/>
          </p:cNvSpPr>
          <p:nvPr/>
        </p:nvSpPr>
        <p:spPr bwMode="auto">
          <a:xfrm>
            <a:off x="6394450" y="4008438"/>
            <a:ext cx="1027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2000">
                <a:solidFill>
                  <a:srgbClr val="FF0000"/>
                </a:solidFill>
                <a:cs typeface="Geneva" charset="0"/>
                <a:sym typeface="Symbol" charset="0"/>
              </a:rPr>
              <a:t>Side chains</a:t>
            </a:r>
            <a:endParaRPr kumimoji="0" lang="en-US" sz="2000">
              <a:solidFill>
                <a:srgbClr val="FF0000"/>
              </a:solidFill>
              <a:latin typeface="Times" charset="0"/>
              <a:cs typeface="Geneva" charset="0"/>
            </a:endParaRPr>
          </a:p>
        </p:txBody>
      </p:sp>
      <p:sp>
        <p:nvSpPr>
          <p:cNvPr id="113673" name="Text Box 14"/>
          <p:cNvSpPr txBox="1">
            <a:spLocks noChangeArrowheads="1"/>
          </p:cNvSpPr>
          <p:nvPr/>
        </p:nvSpPr>
        <p:spPr bwMode="auto">
          <a:xfrm>
            <a:off x="6391275" y="5240338"/>
            <a:ext cx="8794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2000">
                <a:solidFill>
                  <a:srgbClr val="FF0000"/>
                </a:solidFill>
                <a:cs typeface="Geneva" charset="0"/>
                <a:sym typeface="Symbol" charset="0"/>
              </a:rPr>
              <a:t>Backbone</a:t>
            </a:r>
            <a:endParaRPr kumimoji="0" lang="en-US" sz="2000">
              <a:solidFill>
                <a:srgbClr val="FF0000"/>
              </a:solidFill>
              <a:latin typeface="Times" charset="0"/>
              <a:cs typeface="Geneva" charset="0"/>
            </a:endParaRPr>
          </a:p>
        </p:txBody>
      </p:sp>
      <p:sp>
        <p:nvSpPr>
          <p:cNvPr id="113674" name="AutoShape 15"/>
          <p:cNvSpPr>
            <a:spLocks/>
          </p:cNvSpPr>
          <p:nvPr/>
        </p:nvSpPr>
        <p:spPr bwMode="auto">
          <a:xfrm rot="34922">
            <a:off x="6191250" y="4840288"/>
            <a:ext cx="123825" cy="1058862"/>
          </a:xfrm>
          <a:prstGeom prst="rightBrace">
            <a:avLst>
              <a:gd name="adj1" fmla="val 7126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3675" name="Text Box 16"/>
          <p:cNvSpPr txBox="1">
            <a:spLocks noChangeArrowheads="1"/>
          </p:cNvSpPr>
          <p:nvPr/>
        </p:nvSpPr>
        <p:spPr bwMode="auto">
          <a:xfrm>
            <a:off x="4500563" y="6132513"/>
            <a:ext cx="134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400">
                <a:solidFill>
                  <a:schemeClr val="tx1"/>
                </a:solidFill>
                <a:cs typeface="Geneva" charset="0"/>
                <a:sym typeface="Symbol" charset="0"/>
              </a:rPr>
              <a:t>Carboxyl end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400">
                <a:solidFill>
                  <a:schemeClr val="tx1"/>
                </a:solidFill>
                <a:cs typeface="Geneva" charset="0"/>
                <a:sym typeface="Symbol" charset="0"/>
              </a:rPr>
              <a:t>(C-terminus)</a:t>
            </a:r>
            <a:endParaRPr kumimoji="0" lang="en-US" sz="14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13676" name="Line 17"/>
          <p:cNvSpPr>
            <a:spLocks noChangeShapeType="1"/>
          </p:cNvSpPr>
          <p:nvPr/>
        </p:nvSpPr>
        <p:spPr bwMode="auto">
          <a:xfrm flipV="1">
            <a:off x="4718050" y="5222875"/>
            <a:ext cx="1588" cy="84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Line 18"/>
          <p:cNvSpPr>
            <a:spLocks noChangeShapeType="1"/>
          </p:cNvSpPr>
          <p:nvPr/>
        </p:nvSpPr>
        <p:spPr bwMode="auto">
          <a:xfrm flipH="1" flipV="1">
            <a:off x="3092450" y="2012950"/>
            <a:ext cx="1588" cy="9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Text Box 19"/>
          <p:cNvSpPr txBox="1">
            <a:spLocks noChangeArrowheads="1"/>
          </p:cNvSpPr>
          <p:nvPr/>
        </p:nvSpPr>
        <p:spPr bwMode="auto">
          <a:xfrm>
            <a:off x="1758950" y="2813050"/>
            <a:ext cx="2524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1400">
                <a:solidFill>
                  <a:schemeClr val="tx1"/>
                </a:solidFill>
                <a:cs typeface="Geneva" charset="0"/>
                <a:sym typeface="Symbol" charset="0"/>
              </a:rPr>
              <a:t>(a)</a:t>
            </a:r>
            <a:endParaRPr kumimoji="0" lang="en-US" sz="14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13679" name="Text Box 20"/>
          <p:cNvSpPr txBox="1">
            <a:spLocks noChangeArrowheads="1"/>
          </p:cNvSpPr>
          <p:nvPr/>
        </p:nvSpPr>
        <p:spPr bwMode="auto">
          <a:xfrm>
            <a:off x="1746250" y="6305550"/>
            <a:ext cx="2524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1400">
                <a:solidFill>
                  <a:schemeClr val="tx1"/>
                </a:solidFill>
                <a:cs typeface="Geneva" charset="0"/>
                <a:sym typeface="Symbol" charset="0"/>
              </a:rPr>
              <a:t>(b)</a:t>
            </a:r>
            <a:endParaRPr kumimoji="0" lang="en-US" sz="14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13680" name="Line 21"/>
          <p:cNvSpPr>
            <a:spLocks noChangeShapeType="1"/>
          </p:cNvSpPr>
          <p:nvPr/>
        </p:nvSpPr>
        <p:spPr bwMode="auto">
          <a:xfrm flipH="1" flipV="1">
            <a:off x="3048000" y="1066800"/>
            <a:ext cx="47625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1" name="Line 22"/>
          <p:cNvSpPr>
            <a:spLocks noChangeShapeType="1"/>
          </p:cNvSpPr>
          <p:nvPr/>
        </p:nvSpPr>
        <p:spPr bwMode="auto">
          <a:xfrm flipH="1" flipV="1">
            <a:off x="4724400" y="4724400"/>
            <a:ext cx="1588" cy="511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2" name="Line 23"/>
          <p:cNvSpPr>
            <a:spLocks noChangeShapeType="1"/>
          </p:cNvSpPr>
          <p:nvPr/>
        </p:nvSpPr>
        <p:spPr bwMode="auto">
          <a:xfrm>
            <a:off x="2565400" y="5894388"/>
            <a:ext cx="1588" cy="220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3" name="Line 24"/>
          <p:cNvSpPr>
            <a:spLocks noChangeShapeType="1"/>
          </p:cNvSpPr>
          <p:nvPr/>
        </p:nvSpPr>
        <p:spPr bwMode="auto">
          <a:xfrm>
            <a:off x="5689600" y="5889625"/>
            <a:ext cx="1588" cy="220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8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50355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The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sequence of amino acids</a:t>
            </a:r>
            <a:r>
              <a:rPr lang="en-US">
                <a:latin typeface="Arial" charset="0"/>
                <a:cs typeface="Arial" charset="0"/>
              </a:rPr>
              <a:t> determines a protein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three-dimensional structure.</a:t>
            </a:r>
          </a:p>
          <a:p>
            <a:pPr eaLnBrk="1" hangingPunct="1"/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A protein</a:t>
            </a:r>
            <a:r>
              <a:rPr lang="ja-JP" altLang="en-US" i="1">
                <a:solidFill>
                  <a:srgbClr val="0000FF"/>
                </a:solidFill>
                <a:latin typeface="Arial" charset="0"/>
                <a:cs typeface="Arial" charset="0"/>
              </a:rPr>
              <a:t>’</a:t>
            </a:r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s structure determines its function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 </a:t>
            </a:r>
            <a:r>
              <a:rPr lang="en-US" b="1" i="1">
                <a:solidFill>
                  <a:srgbClr val="E8241C"/>
                </a:solidFill>
                <a:latin typeface="Arial" charset="0"/>
                <a:cs typeface="Arial" charset="0"/>
              </a:rPr>
              <a:t>functional protein</a:t>
            </a:r>
            <a:r>
              <a:rPr lang="en-US">
                <a:latin typeface="Arial" charset="0"/>
                <a:cs typeface="Arial" charset="0"/>
              </a:rPr>
              <a:t> consists of one or more polypeptides twisted, folded, and coiled into a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unique shape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5715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Text Box 7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3978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7" descr="05_19-Lysozym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730375"/>
            <a:ext cx="8535987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endParaRPr kumimoji="0" lang="en-US" sz="15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7764" name="Text Box 9"/>
          <p:cNvSpPr txBox="1">
            <a:spLocks noChangeArrowheads="1"/>
          </p:cNvSpPr>
          <p:nvPr/>
        </p:nvSpPr>
        <p:spPr bwMode="auto">
          <a:xfrm>
            <a:off x="763588" y="4694238"/>
            <a:ext cx="29146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800">
                <a:solidFill>
                  <a:schemeClr val="tx1"/>
                </a:solidFill>
                <a:cs typeface="Geneva" charset="0"/>
                <a:sym typeface="Symbol" charset="0"/>
              </a:rPr>
              <a:t>A ribbon model of lysozyme</a:t>
            </a:r>
            <a:endParaRPr kumimoji="0" lang="en-US" sz="18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17765" name="Text Box 10"/>
          <p:cNvSpPr txBox="1">
            <a:spLocks noChangeArrowheads="1"/>
          </p:cNvSpPr>
          <p:nvPr/>
        </p:nvSpPr>
        <p:spPr bwMode="auto">
          <a:xfrm>
            <a:off x="352425" y="4679950"/>
            <a:ext cx="2524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1800">
                <a:solidFill>
                  <a:schemeClr val="tx1"/>
                </a:solidFill>
                <a:cs typeface="Geneva" charset="0"/>
                <a:sym typeface="Symbol" charset="0"/>
              </a:rPr>
              <a:t>(a)</a:t>
            </a:r>
            <a:endParaRPr kumimoji="0" lang="en-US" sz="18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17766" name="Text Box 11"/>
          <p:cNvSpPr txBox="1">
            <a:spLocks noChangeArrowheads="1"/>
          </p:cNvSpPr>
          <p:nvPr/>
        </p:nvSpPr>
        <p:spPr bwMode="auto">
          <a:xfrm>
            <a:off x="4667250" y="4679950"/>
            <a:ext cx="2555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1800">
                <a:solidFill>
                  <a:schemeClr val="tx1"/>
                </a:solidFill>
                <a:cs typeface="Geneva" charset="0"/>
                <a:sym typeface="Symbol" charset="0"/>
              </a:rPr>
              <a:t>(b)</a:t>
            </a:r>
            <a:endParaRPr kumimoji="0" lang="en-US" sz="18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17767" name="Text Box 12"/>
          <p:cNvSpPr txBox="1">
            <a:spLocks noChangeArrowheads="1"/>
          </p:cNvSpPr>
          <p:nvPr/>
        </p:nvSpPr>
        <p:spPr bwMode="auto">
          <a:xfrm>
            <a:off x="5030788" y="4694238"/>
            <a:ext cx="36671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800">
                <a:solidFill>
                  <a:schemeClr val="tx1"/>
                </a:solidFill>
                <a:cs typeface="Geneva" charset="0"/>
                <a:sym typeface="Symbol" charset="0"/>
              </a:rPr>
              <a:t>A space-filling model of lysozyme</a:t>
            </a:r>
            <a:endParaRPr kumimoji="0" lang="en-US" sz="18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17768" name="Text Box 13"/>
          <p:cNvSpPr txBox="1">
            <a:spLocks noChangeArrowheads="1"/>
          </p:cNvSpPr>
          <p:nvPr/>
        </p:nvSpPr>
        <p:spPr bwMode="auto">
          <a:xfrm>
            <a:off x="2884488" y="3081338"/>
            <a:ext cx="7683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800">
                <a:solidFill>
                  <a:schemeClr val="bg1"/>
                </a:solidFill>
                <a:cs typeface="Geneva" charset="0"/>
                <a:sym typeface="Symbol" charset="0"/>
              </a:rPr>
              <a:t>Groove</a:t>
            </a:r>
            <a:endParaRPr kumimoji="0" lang="en-US" sz="1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17769" name="Text Box 14"/>
          <p:cNvSpPr txBox="1">
            <a:spLocks noChangeArrowheads="1"/>
          </p:cNvSpPr>
          <p:nvPr/>
        </p:nvSpPr>
        <p:spPr bwMode="auto">
          <a:xfrm>
            <a:off x="7824788" y="3348038"/>
            <a:ext cx="7683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800">
                <a:solidFill>
                  <a:schemeClr val="bg1"/>
                </a:solidFill>
                <a:cs typeface="Geneva" charset="0"/>
                <a:sym typeface="Symbol" charset="0"/>
              </a:rPr>
              <a:t>Groove</a:t>
            </a:r>
            <a:endParaRPr kumimoji="0" lang="en-US" sz="1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17770" name="Rectangle 1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096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A protein folds into a specific Shape / Structure so it can perform its Function</a:t>
            </a:r>
          </a:p>
        </p:txBody>
      </p:sp>
    </p:spTree>
    <p:extLst>
      <p:ext uri="{BB962C8B-B14F-4D97-AF65-F5344CB8AC3E}">
        <p14:creationId xmlns:p14="http://schemas.microsoft.com/office/powerpoint/2010/main" val="4002824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6" descr="05_20AntibodyBindProtei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139825"/>
            <a:ext cx="6157913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7"/>
          <p:cNvSpPr>
            <a:spLocks noChangeArrowheads="1"/>
          </p:cNvSpPr>
          <p:nvPr/>
        </p:nvSpPr>
        <p:spPr bwMode="auto">
          <a:xfrm>
            <a:off x="152400" y="0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sz="2000" i="1">
                <a:solidFill>
                  <a:srgbClr val="0000FF"/>
                </a:solidFill>
                <a:latin typeface="Times New Roman" charset="0"/>
              </a:rPr>
              <a:t>An antibody binding to a protein from a flu virus</a:t>
            </a:r>
            <a:endParaRPr kumimoji="0" lang="en-US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9812" name="Text Box 8"/>
          <p:cNvSpPr txBox="1">
            <a:spLocks noChangeArrowheads="1"/>
          </p:cNvSpPr>
          <p:nvPr/>
        </p:nvSpPr>
        <p:spPr bwMode="auto">
          <a:xfrm>
            <a:off x="1931988" y="1179513"/>
            <a:ext cx="18415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800">
                <a:solidFill>
                  <a:schemeClr val="tx1"/>
                </a:solidFill>
                <a:cs typeface="Geneva" charset="0"/>
                <a:sym typeface="Symbol" charset="0"/>
              </a:rPr>
              <a:t>Antibody protein</a:t>
            </a:r>
            <a:endParaRPr kumimoji="0" lang="en-US" sz="18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19813" name="Text Box 9"/>
          <p:cNvSpPr txBox="1">
            <a:spLocks noChangeArrowheads="1"/>
          </p:cNvSpPr>
          <p:nvPr/>
        </p:nvSpPr>
        <p:spPr bwMode="auto">
          <a:xfrm>
            <a:off x="4725988" y="1176338"/>
            <a:ext cx="2343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800">
                <a:solidFill>
                  <a:schemeClr val="tx1"/>
                </a:solidFill>
                <a:cs typeface="Geneva" charset="0"/>
                <a:sym typeface="Symbol" charset="0"/>
              </a:rPr>
              <a:t>Protein from flu virus</a:t>
            </a:r>
            <a:endParaRPr kumimoji="0" lang="en-US" sz="18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19814" name="AutoShape 10"/>
          <p:cNvSpPr>
            <a:spLocks/>
          </p:cNvSpPr>
          <p:nvPr/>
        </p:nvSpPr>
        <p:spPr bwMode="auto">
          <a:xfrm rot="-5400000">
            <a:off x="2736851" y="255587"/>
            <a:ext cx="215900" cy="2600325"/>
          </a:xfrm>
          <a:prstGeom prst="rightBrace">
            <a:avLst>
              <a:gd name="adj1" fmla="val 100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9815" name="AutoShape 11"/>
          <p:cNvSpPr>
            <a:spLocks/>
          </p:cNvSpPr>
          <p:nvPr/>
        </p:nvSpPr>
        <p:spPr bwMode="auto">
          <a:xfrm rot="-5400000">
            <a:off x="5775326" y="-171450"/>
            <a:ext cx="241300" cy="3425825"/>
          </a:xfrm>
          <a:prstGeom prst="rightBrace">
            <a:avLst>
              <a:gd name="adj1" fmla="val 1183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3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30275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rgbClr val="0000FF"/>
                </a:solidFill>
                <a:latin typeface="Times New Roman" charset="0"/>
                <a:cs typeface="Arial" charset="0"/>
              </a:rPr>
              <a:t>Four Levels of Protein Structure -- becoming </a:t>
            </a:r>
            <a:r>
              <a:rPr lang="en-US" i="1">
                <a:solidFill>
                  <a:srgbClr val="FF0000"/>
                </a:solidFill>
                <a:latin typeface="Times New Roman" charset="0"/>
                <a:cs typeface="Arial" charset="0"/>
              </a:rPr>
              <a:t>Functional Proteins</a:t>
            </a:r>
            <a:r>
              <a:rPr lang="en-US" i="1">
                <a:solidFill>
                  <a:srgbClr val="0000FF"/>
                </a:solidFill>
                <a:latin typeface="Times New Roman" charset="0"/>
                <a:cs typeface="Arial" charset="0"/>
              </a:rPr>
              <a:t>:</a:t>
            </a:r>
            <a:endParaRPr lang="en-US" b="0">
              <a:solidFill>
                <a:srgbClr val="0000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1725"/>
            <a:ext cx="8534400" cy="5375275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>
                <a:latin typeface="Arial" charset="0"/>
                <a:cs typeface="Arial" charset="0"/>
              </a:rPr>
              <a:t>The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b="1" i="1">
                <a:solidFill>
                  <a:srgbClr val="0000FF"/>
                </a:solidFill>
                <a:latin typeface="Arial" charset="0"/>
                <a:cs typeface="Arial" charset="0"/>
              </a:rPr>
              <a:t>primary </a:t>
            </a:r>
            <a:r>
              <a:rPr lang="en-US">
                <a:latin typeface="Arial" charset="0"/>
                <a:cs typeface="Arial" charset="0"/>
              </a:rPr>
              <a:t>structure of a protein is its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unique</a:t>
            </a:r>
            <a:r>
              <a:rPr lang="en-US">
                <a:latin typeface="Arial" charset="0"/>
                <a:cs typeface="Arial" charset="0"/>
              </a:rPr>
              <a:t> sequence of amino acids in a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polypeptide chain.</a:t>
            </a:r>
            <a:endParaRPr lang="en-US">
              <a:latin typeface="Arial" charset="0"/>
              <a:cs typeface="Arial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b="1" i="1">
                <a:solidFill>
                  <a:srgbClr val="0000FF"/>
                </a:solidFill>
                <a:latin typeface="Arial" charset="0"/>
                <a:cs typeface="Arial" charset="0"/>
              </a:rPr>
              <a:t>Secondary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structure consists of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regular</a:t>
            </a:r>
            <a:r>
              <a:rPr lang="en-US">
                <a:latin typeface="Arial" charset="0"/>
                <a:cs typeface="Arial" charset="0"/>
              </a:rPr>
              <a:t> coils and folds in the polypeptide </a:t>
            </a:r>
            <a:r>
              <a:rPr lang="en-US">
                <a:solidFill>
                  <a:srgbClr val="E8241C"/>
                </a:solidFill>
                <a:latin typeface="Arial" charset="0"/>
                <a:cs typeface="Arial" charset="0"/>
              </a:rPr>
              <a:t>backbone</a:t>
            </a:r>
            <a:r>
              <a:rPr lang="en-US">
                <a:latin typeface="Arial" charset="0"/>
                <a:cs typeface="Arial" charset="0"/>
              </a:rPr>
              <a:t> made by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hydrogen bonds.</a:t>
            </a:r>
            <a:endParaRPr lang="en-US">
              <a:latin typeface="Arial" charset="0"/>
              <a:cs typeface="Arial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b="1" i="1">
                <a:solidFill>
                  <a:srgbClr val="0000FF"/>
                </a:solidFill>
                <a:latin typeface="Arial" charset="0"/>
                <a:cs typeface="Arial" charset="0"/>
              </a:rPr>
              <a:t>Tertiary</a:t>
            </a:r>
            <a:r>
              <a:rPr lang="en-US">
                <a:latin typeface="Arial" charset="0"/>
                <a:cs typeface="Arial" charset="0"/>
              </a:rPr>
              <a:t> structure is determined by interactions among various side chains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R groups.</a:t>
            </a:r>
            <a:endParaRPr lang="en-US">
              <a:latin typeface="Arial" charset="0"/>
              <a:cs typeface="Arial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b="1" i="1">
                <a:solidFill>
                  <a:srgbClr val="0000FF"/>
                </a:solidFill>
                <a:latin typeface="Arial" charset="0"/>
                <a:cs typeface="Arial" charset="0"/>
              </a:rPr>
              <a:t>Quaternary</a:t>
            </a:r>
            <a:r>
              <a:rPr lang="en-US">
                <a:latin typeface="Arial" charset="0"/>
                <a:cs typeface="Arial" charset="0"/>
              </a:rPr>
              <a:t> structure results when a protein consists of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multiple</a:t>
            </a:r>
            <a:r>
              <a:rPr lang="en-US">
                <a:latin typeface="Arial" charset="0"/>
                <a:cs typeface="Arial" charset="0"/>
              </a:rPr>
              <a:t> polypeptide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chains.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1860" name="Line 18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Line 18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Text Box 187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38400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9" descr="05_21-ProteinStructur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127250"/>
            <a:ext cx="85486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10"/>
          <p:cNvSpPr>
            <a:spLocks noChangeArrowheads="1"/>
          </p:cNvSpPr>
          <p:nvPr/>
        </p:nvSpPr>
        <p:spPr bwMode="auto">
          <a:xfrm>
            <a:off x="152400" y="0"/>
            <a:ext cx="769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sz="2800" i="1">
                <a:solidFill>
                  <a:srgbClr val="0000FF"/>
                </a:solidFill>
                <a:latin typeface="Times New Roman" charset="0"/>
              </a:rPr>
              <a:t>4 Levels of protein structure</a:t>
            </a:r>
            <a:endParaRPr kumimoji="0" lang="en-US" sz="15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5956" name="Text Box 11"/>
          <p:cNvSpPr txBox="1">
            <a:spLocks noChangeArrowheads="1"/>
          </p:cNvSpPr>
          <p:nvPr/>
        </p:nvSpPr>
        <p:spPr bwMode="auto">
          <a:xfrm>
            <a:off x="693738" y="2143125"/>
            <a:ext cx="685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kumimoji="0" lang="en-US" sz="1600" i="1">
                <a:solidFill>
                  <a:srgbClr val="E8241C"/>
                </a:solidFill>
                <a:cs typeface="Geneva" charset="0"/>
                <a:sym typeface="Symbol" charset="0"/>
              </a:rPr>
              <a:t>Primary</a:t>
            </a:r>
          </a:p>
          <a:p>
            <a:pPr algn="ctr">
              <a:buFont typeface="Symbol" charset="0"/>
              <a:buNone/>
            </a:pPr>
            <a:r>
              <a:rPr kumimoji="0" lang="en-US" sz="1600" i="1">
                <a:solidFill>
                  <a:srgbClr val="E8241C"/>
                </a:solidFill>
                <a:cs typeface="Geneva" charset="0"/>
                <a:sym typeface="Symbol" charset="0"/>
              </a:rPr>
              <a:t>Structure</a:t>
            </a:r>
            <a:endParaRPr kumimoji="0" lang="en-US" sz="11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25957" name="Text Box 12"/>
          <p:cNvSpPr txBox="1">
            <a:spLocks noChangeArrowheads="1"/>
          </p:cNvSpPr>
          <p:nvPr/>
        </p:nvSpPr>
        <p:spPr bwMode="auto">
          <a:xfrm>
            <a:off x="3046413" y="2147888"/>
            <a:ext cx="7826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kumimoji="0" lang="en-US" sz="1600" i="1">
                <a:solidFill>
                  <a:srgbClr val="E8241C"/>
                </a:solidFill>
                <a:cs typeface="Geneva" charset="0"/>
                <a:sym typeface="Symbol" charset="0"/>
              </a:rPr>
              <a:t>Secondary</a:t>
            </a:r>
          </a:p>
          <a:p>
            <a:pPr algn="ctr">
              <a:buFont typeface="Symbol" charset="0"/>
              <a:buNone/>
            </a:pPr>
            <a:r>
              <a:rPr kumimoji="0" lang="en-US" sz="1600" i="1">
                <a:solidFill>
                  <a:srgbClr val="E8241C"/>
                </a:solidFill>
                <a:cs typeface="Geneva" charset="0"/>
                <a:sym typeface="Symbol" charset="0"/>
              </a:rPr>
              <a:t>Structure</a:t>
            </a:r>
            <a:endParaRPr kumimoji="0" lang="en-US" sz="11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25958" name="Text Box 13"/>
          <p:cNvSpPr txBox="1">
            <a:spLocks noChangeArrowheads="1"/>
          </p:cNvSpPr>
          <p:nvPr/>
        </p:nvSpPr>
        <p:spPr bwMode="auto">
          <a:xfrm>
            <a:off x="5829300" y="2136775"/>
            <a:ext cx="7826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kumimoji="0" lang="en-US" sz="1600" i="1">
                <a:solidFill>
                  <a:srgbClr val="E8241C"/>
                </a:solidFill>
                <a:cs typeface="Geneva" charset="0"/>
                <a:sym typeface="Symbol" charset="0"/>
              </a:rPr>
              <a:t>Tertiary</a:t>
            </a:r>
          </a:p>
          <a:p>
            <a:pPr algn="ctr">
              <a:buFont typeface="Symbol" charset="0"/>
              <a:buNone/>
            </a:pPr>
            <a:r>
              <a:rPr kumimoji="0" lang="en-US" sz="1600" i="1">
                <a:solidFill>
                  <a:srgbClr val="E8241C"/>
                </a:solidFill>
                <a:cs typeface="Geneva" charset="0"/>
                <a:sym typeface="Symbol" charset="0"/>
              </a:rPr>
              <a:t>Structure</a:t>
            </a:r>
            <a:endParaRPr kumimoji="0" lang="en-US" sz="11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25959" name="Text Box 14"/>
          <p:cNvSpPr txBox="1">
            <a:spLocks noChangeArrowheads="1"/>
          </p:cNvSpPr>
          <p:nvPr/>
        </p:nvSpPr>
        <p:spPr bwMode="auto">
          <a:xfrm>
            <a:off x="2163763" y="2671763"/>
            <a:ext cx="8255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kumimoji="0" lang="en-US" sz="800">
                <a:solidFill>
                  <a:schemeClr val="tx1"/>
                </a:solidFill>
                <a:cs typeface="Geneva" charset="0"/>
                <a:sym typeface="Symbol" charset="0"/>
              </a:rPr>
              <a:t> pleated sheet</a:t>
            </a:r>
            <a:endParaRPr kumimoji="0" lang="en-US" sz="8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25960" name="Text Box 15"/>
          <p:cNvSpPr txBox="1">
            <a:spLocks noChangeArrowheads="1"/>
          </p:cNvSpPr>
          <p:nvPr/>
        </p:nvSpPr>
        <p:spPr bwMode="auto">
          <a:xfrm>
            <a:off x="1774825" y="3090863"/>
            <a:ext cx="6651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800">
                <a:solidFill>
                  <a:schemeClr val="tx1"/>
                </a:solidFill>
                <a:cs typeface="Geneva" charset="0"/>
                <a:sym typeface="Symbol" charset="0"/>
              </a:rPr>
              <a:t>Examples of</a:t>
            </a:r>
          </a:p>
          <a:p>
            <a:pPr>
              <a:buFont typeface="Symbol" charset="0"/>
              <a:buNone/>
            </a:pPr>
            <a:r>
              <a:rPr kumimoji="0" lang="en-US" sz="800">
                <a:solidFill>
                  <a:schemeClr val="tx1"/>
                </a:solidFill>
                <a:cs typeface="Geneva" charset="0"/>
                <a:sym typeface="Symbol" charset="0"/>
              </a:rPr>
              <a:t>amino acid</a:t>
            </a:r>
          </a:p>
          <a:p>
            <a:pPr>
              <a:buFont typeface="Symbol" charset="0"/>
              <a:buNone/>
            </a:pPr>
            <a:r>
              <a:rPr kumimoji="0" lang="en-US" sz="800">
                <a:solidFill>
                  <a:schemeClr val="tx1"/>
                </a:solidFill>
                <a:cs typeface="Geneva" charset="0"/>
                <a:sym typeface="Symbol" charset="0"/>
              </a:rPr>
              <a:t>subunits</a:t>
            </a:r>
            <a:endParaRPr kumimoji="0" lang="en-US" sz="8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25961" name="Text Box 16"/>
          <p:cNvSpPr txBox="1">
            <a:spLocks noChangeArrowheads="1"/>
          </p:cNvSpPr>
          <p:nvPr/>
        </p:nvSpPr>
        <p:spPr bwMode="auto">
          <a:xfrm>
            <a:off x="309563" y="2871788"/>
            <a:ext cx="5207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kumimoji="0" lang="en-US" sz="800" baseline="30000">
                <a:solidFill>
                  <a:schemeClr val="tx1"/>
                </a:solidFill>
                <a:cs typeface="Geneva" charset="0"/>
                <a:sym typeface="Symbol" charset="0"/>
              </a:rPr>
              <a:t>+</a:t>
            </a:r>
            <a:r>
              <a:rPr kumimoji="0" lang="en-US" sz="800">
                <a:solidFill>
                  <a:schemeClr val="tx1"/>
                </a:solidFill>
                <a:cs typeface="Geneva" charset="0"/>
                <a:sym typeface="Symbol" charset="0"/>
              </a:rPr>
              <a:t>H</a:t>
            </a:r>
            <a:r>
              <a:rPr kumimoji="0" lang="en-US" sz="800" baseline="-25000">
                <a:solidFill>
                  <a:schemeClr val="tx1"/>
                </a:solidFill>
                <a:cs typeface="Geneva" charset="0"/>
                <a:sym typeface="Symbol" charset="0"/>
              </a:rPr>
              <a:t>3</a:t>
            </a:r>
            <a:r>
              <a:rPr kumimoji="0" lang="en-US" sz="800">
                <a:solidFill>
                  <a:schemeClr val="tx1"/>
                </a:solidFill>
                <a:cs typeface="Geneva" charset="0"/>
                <a:sym typeface="Symbol" charset="0"/>
              </a:rPr>
              <a:t>N</a:t>
            </a:r>
          </a:p>
          <a:p>
            <a:pPr algn="ctr">
              <a:buFont typeface="Symbol" charset="0"/>
              <a:buNone/>
            </a:pPr>
            <a:r>
              <a:rPr kumimoji="0" lang="en-US" sz="800">
                <a:solidFill>
                  <a:schemeClr val="tx1"/>
                </a:solidFill>
                <a:cs typeface="Geneva" charset="0"/>
                <a:sym typeface="Symbol" charset="0"/>
              </a:rPr>
              <a:t>  Amino end</a:t>
            </a:r>
            <a:endParaRPr kumimoji="0" lang="en-US" sz="800" baseline="30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25962" name="Text Box 17"/>
          <p:cNvSpPr txBox="1">
            <a:spLocks noChangeArrowheads="1"/>
          </p:cNvSpPr>
          <p:nvPr/>
        </p:nvSpPr>
        <p:spPr bwMode="auto">
          <a:xfrm>
            <a:off x="3381375" y="3938588"/>
            <a:ext cx="338138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800">
                <a:solidFill>
                  <a:schemeClr val="tx1"/>
                </a:solidFill>
                <a:cs typeface="Geneva" charset="0"/>
                <a:sym typeface="Symbol" charset="0"/>
              </a:rPr>
              <a:t> helix</a:t>
            </a:r>
            <a:endParaRPr kumimoji="0" lang="en-US" sz="8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25963" name="Text Box 18"/>
          <p:cNvSpPr txBox="1">
            <a:spLocks noChangeArrowheads="1"/>
          </p:cNvSpPr>
          <p:nvPr/>
        </p:nvSpPr>
        <p:spPr bwMode="auto">
          <a:xfrm>
            <a:off x="7658100" y="2149475"/>
            <a:ext cx="7826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kumimoji="0" lang="en-US" sz="1600" i="1">
                <a:solidFill>
                  <a:srgbClr val="E8241C"/>
                </a:solidFill>
                <a:cs typeface="Geneva" charset="0"/>
                <a:sym typeface="Symbol" charset="0"/>
              </a:rPr>
              <a:t>Quaternary</a:t>
            </a:r>
          </a:p>
          <a:p>
            <a:pPr algn="ctr">
              <a:buFont typeface="Symbol" charset="0"/>
              <a:buNone/>
            </a:pPr>
            <a:r>
              <a:rPr kumimoji="0" lang="en-US" sz="1600" i="1">
                <a:solidFill>
                  <a:srgbClr val="E8241C"/>
                </a:solidFill>
                <a:cs typeface="Geneva" charset="0"/>
                <a:sym typeface="Symbol" charset="0"/>
              </a:rPr>
              <a:t>Structure</a:t>
            </a:r>
            <a:endParaRPr kumimoji="0" lang="en-US" sz="1600" i="1">
              <a:solidFill>
                <a:srgbClr val="E8241C"/>
              </a:solidFill>
              <a:latin typeface="Times" charset="0"/>
              <a:cs typeface="Geneva" charset="0"/>
            </a:endParaRPr>
          </a:p>
        </p:txBody>
      </p:sp>
      <p:sp>
        <p:nvSpPr>
          <p:cNvPr id="125964" name="Line 19"/>
          <p:cNvSpPr>
            <a:spLocks noChangeShapeType="1"/>
          </p:cNvSpPr>
          <p:nvPr/>
        </p:nvSpPr>
        <p:spPr bwMode="auto">
          <a:xfrm flipV="1">
            <a:off x="708025" y="2835275"/>
            <a:ext cx="98425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5" name="Line 20"/>
          <p:cNvSpPr>
            <a:spLocks noChangeShapeType="1"/>
          </p:cNvSpPr>
          <p:nvPr/>
        </p:nvSpPr>
        <p:spPr bwMode="auto">
          <a:xfrm>
            <a:off x="1536700" y="2933700"/>
            <a:ext cx="225425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6" name="Line 21"/>
          <p:cNvSpPr>
            <a:spLocks noChangeShapeType="1"/>
          </p:cNvSpPr>
          <p:nvPr/>
        </p:nvSpPr>
        <p:spPr bwMode="auto">
          <a:xfrm flipV="1">
            <a:off x="1606550" y="3143250"/>
            <a:ext cx="16510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7" name="Line 22"/>
          <p:cNvSpPr>
            <a:spLocks noChangeShapeType="1"/>
          </p:cNvSpPr>
          <p:nvPr/>
        </p:nvSpPr>
        <p:spPr bwMode="auto">
          <a:xfrm flipV="1">
            <a:off x="2387600" y="2901950"/>
            <a:ext cx="733425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8" name="Line 23"/>
          <p:cNvSpPr>
            <a:spLocks noChangeShapeType="1"/>
          </p:cNvSpPr>
          <p:nvPr/>
        </p:nvSpPr>
        <p:spPr bwMode="auto">
          <a:xfrm flipH="1">
            <a:off x="1965325" y="3448050"/>
            <a:ext cx="3175" cy="469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61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534400" cy="2768600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rgbClr val="E8241C"/>
                </a:solidFill>
                <a:latin typeface="Arial" charset="0"/>
                <a:cs typeface="Arial" charset="0"/>
              </a:rPr>
              <a:t>Primary structure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is the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sequence </a:t>
            </a:r>
            <a:r>
              <a:rPr lang="en-US">
                <a:latin typeface="Arial" charset="0"/>
                <a:cs typeface="Arial" charset="0"/>
              </a:rPr>
              <a:t>of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amino acids</a:t>
            </a:r>
            <a:r>
              <a:rPr lang="en-US">
                <a:latin typeface="Arial" charset="0"/>
                <a:cs typeface="Arial" charset="0"/>
              </a:rPr>
              <a:t> in a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polypeptide chain</a:t>
            </a:r>
            <a:r>
              <a:rPr lang="en-US">
                <a:latin typeface="Arial" charset="0"/>
                <a:cs typeface="Arial" charset="0"/>
              </a:rPr>
              <a:t> (protein).  This is like the order of letters in a long word. 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Primary structure is determined by inherited genetic information (</a:t>
            </a:r>
            <a:r>
              <a:rPr lang="en-US">
                <a:solidFill>
                  <a:srgbClr val="E8241C"/>
                </a:solidFill>
                <a:latin typeface="Arial" charset="0"/>
                <a:cs typeface="Arial" charset="0"/>
              </a:rPr>
              <a:t>DNA</a:t>
            </a:r>
            <a:r>
              <a:rPr lang="en-US">
                <a:latin typeface="Arial" charset="0"/>
                <a:cs typeface="Arial" charset="0"/>
              </a:rPr>
              <a:t>).</a:t>
            </a:r>
          </a:p>
        </p:txBody>
      </p:sp>
      <p:sp>
        <p:nvSpPr>
          <p:cNvPr id="12390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Line 9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Text Box 10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24973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" y="76200"/>
            <a:ext cx="8534400" cy="930275"/>
          </a:xfrm>
        </p:spPr>
        <p:txBody>
          <a:bodyPr/>
          <a:lstStyle/>
          <a:p>
            <a:pPr marL="107950" indent="6350" eaLnBrk="1" hangingPunct="1"/>
            <a:r>
              <a:rPr lang="en-US">
                <a:solidFill>
                  <a:srgbClr val="0000FF"/>
                </a:solidFill>
                <a:latin typeface="Times New Roman" charset="0"/>
                <a:cs typeface="Arial" charset="0"/>
              </a:rPr>
              <a:t>Macromolecules</a:t>
            </a:r>
            <a:r>
              <a:rPr lang="en-US">
                <a:latin typeface="Times New Roman" charset="0"/>
                <a:cs typeface="Arial" charset="0"/>
              </a:rPr>
              <a:t> are </a:t>
            </a:r>
            <a:r>
              <a:rPr lang="en-US">
                <a:solidFill>
                  <a:srgbClr val="0000FF"/>
                </a:solidFill>
                <a:latin typeface="Times New Roman" charset="0"/>
                <a:cs typeface="Arial" charset="0"/>
              </a:rPr>
              <a:t>polymers</a:t>
            </a:r>
            <a:r>
              <a:rPr lang="en-US">
                <a:latin typeface="Times New Roman" charset="0"/>
                <a:cs typeface="Arial" charset="0"/>
              </a:rPr>
              <a:t>, built from </a:t>
            </a:r>
            <a:r>
              <a:rPr lang="en-US">
                <a:solidFill>
                  <a:srgbClr val="0000FF"/>
                </a:solidFill>
                <a:latin typeface="Times New Roman" charset="0"/>
                <a:cs typeface="Arial" charset="0"/>
              </a:rPr>
              <a:t>monomers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73175"/>
            <a:ext cx="8534400" cy="5233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 </a:t>
            </a:r>
            <a:r>
              <a:rPr lang="en-US" b="1" i="1">
                <a:solidFill>
                  <a:srgbClr val="E8241C"/>
                </a:solidFill>
                <a:latin typeface="Arial" charset="0"/>
                <a:cs typeface="Arial" charset="0"/>
              </a:rPr>
              <a:t>polymer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is a long chain-like molecule consisting of many similar building blocks.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These small building-block molecules are called </a:t>
            </a:r>
            <a:r>
              <a:rPr lang="en-US" b="1" i="1">
                <a:solidFill>
                  <a:srgbClr val="E8241C"/>
                </a:solidFill>
                <a:latin typeface="Arial" charset="0"/>
                <a:cs typeface="Arial" charset="0"/>
              </a:rPr>
              <a:t>monomers.</a:t>
            </a:r>
            <a:endParaRPr lang="en-US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Three of the four classes of life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organic molecules are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polymers</a:t>
            </a:r>
            <a:r>
              <a:rPr lang="en-US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Carbohydrates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Nucleic acids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b="1">
              <a:solidFill>
                <a:srgbClr val="03469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b="1">
              <a:solidFill>
                <a:srgbClr val="03469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05957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7" descr="05_21aProteinStructur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703263"/>
            <a:ext cx="4103687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18"/>
          <p:cNvSpPr>
            <a:spLocks noChangeArrowheads="1"/>
          </p:cNvSpPr>
          <p:nvPr/>
        </p:nvSpPr>
        <p:spPr bwMode="auto">
          <a:xfrm>
            <a:off x="3175000" y="736600"/>
            <a:ext cx="2654300" cy="381000"/>
          </a:xfrm>
          <a:prstGeom prst="rect">
            <a:avLst/>
          </a:prstGeom>
          <a:solidFill>
            <a:srgbClr val="57B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8004" name="Rectangle 19"/>
          <p:cNvSpPr>
            <a:spLocks noChangeArrowheads="1"/>
          </p:cNvSpPr>
          <p:nvPr/>
        </p:nvSpPr>
        <p:spPr bwMode="auto">
          <a:xfrm>
            <a:off x="152400" y="0"/>
            <a:ext cx="1043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kumimoji="0" lang="en-US" sz="2000" i="1">
                <a:solidFill>
                  <a:srgbClr val="0000FF"/>
                </a:solidFill>
                <a:cs typeface="Arial" charset="0"/>
              </a:rPr>
              <a:t>Primary Structure </a:t>
            </a:r>
            <a:r>
              <a:rPr kumimoji="0" lang="en-US" sz="2000" b="0" i="1">
                <a:solidFill>
                  <a:srgbClr val="0000FF"/>
                </a:solidFill>
                <a:cs typeface="Arial" charset="0"/>
              </a:rPr>
              <a:t>= the </a:t>
            </a:r>
            <a:r>
              <a:rPr kumimoji="0" lang="en-US" sz="2000" i="1">
                <a:solidFill>
                  <a:srgbClr val="0000FF"/>
                </a:solidFill>
                <a:cs typeface="Arial" charset="0"/>
              </a:rPr>
              <a:t>Sequence</a:t>
            </a:r>
            <a:r>
              <a:rPr kumimoji="0" lang="en-US" sz="2000" b="0" i="1">
                <a:solidFill>
                  <a:srgbClr val="0000FF"/>
                </a:solidFill>
                <a:cs typeface="Arial" charset="0"/>
              </a:rPr>
              <a:t> of </a:t>
            </a:r>
            <a:r>
              <a:rPr kumimoji="0" lang="en-US" sz="2000" i="1">
                <a:solidFill>
                  <a:srgbClr val="0000FF"/>
                </a:solidFill>
                <a:cs typeface="Arial" charset="0"/>
              </a:rPr>
              <a:t>Amino Acids </a:t>
            </a:r>
            <a:r>
              <a:rPr kumimoji="0" lang="en-US" sz="2000" b="0" i="1">
                <a:solidFill>
                  <a:srgbClr val="0000FF"/>
                </a:solidFill>
                <a:cs typeface="Arial" charset="0"/>
              </a:rPr>
              <a:t>determined by </a:t>
            </a:r>
            <a:r>
              <a:rPr kumimoji="0" lang="en-US" sz="2000" i="1">
                <a:solidFill>
                  <a:srgbClr val="0000FF"/>
                </a:solidFill>
                <a:cs typeface="Arial" charset="0"/>
              </a:rPr>
              <a:t>DNA</a:t>
            </a:r>
            <a:endParaRPr kumimoji="0" lang="en-US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8005" name="Text Box 20"/>
          <p:cNvSpPr txBox="1">
            <a:spLocks noChangeArrowheads="1"/>
          </p:cNvSpPr>
          <p:nvPr/>
        </p:nvSpPr>
        <p:spPr bwMode="auto">
          <a:xfrm>
            <a:off x="4583113" y="3621088"/>
            <a:ext cx="14176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2000">
                <a:solidFill>
                  <a:schemeClr val="tx1"/>
                </a:solidFill>
                <a:cs typeface="Geneva" charset="0"/>
                <a:sym typeface="Symbol" charset="0"/>
              </a:rPr>
              <a:t>Amino acid</a:t>
            </a:r>
          </a:p>
          <a:p>
            <a:pPr>
              <a:buFont typeface="Symbol" charset="0"/>
              <a:buNone/>
            </a:pPr>
            <a:r>
              <a:rPr kumimoji="0" lang="en-US" sz="2000">
                <a:solidFill>
                  <a:schemeClr val="tx1"/>
                </a:solidFill>
                <a:cs typeface="Geneva" charset="0"/>
                <a:sym typeface="Symbol" charset="0"/>
              </a:rPr>
              <a:t>subunits</a:t>
            </a:r>
            <a:endParaRPr kumimoji="0" lang="en-US" sz="2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28006" name="Text Box 21"/>
          <p:cNvSpPr txBox="1">
            <a:spLocks noChangeArrowheads="1"/>
          </p:cNvSpPr>
          <p:nvPr/>
        </p:nvSpPr>
        <p:spPr bwMode="auto">
          <a:xfrm>
            <a:off x="2709863" y="1712913"/>
            <a:ext cx="14573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kumimoji="0" lang="en-US" baseline="30000">
                <a:solidFill>
                  <a:schemeClr val="tx1"/>
                </a:solidFill>
                <a:cs typeface="Geneva" charset="0"/>
                <a:sym typeface="Symbol" charset="0"/>
              </a:rPr>
              <a:t>+</a:t>
            </a:r>
            <a:r>
              <a:rPr kumimoji="0" lang="en-US" sz="2000">
                <a:solidFill>
                  <a:schemeClr val="tx1"/>
                </a:solidFill>
                <a:cs typeface="Geneva" charset="0"/>
                <a:sym typeface="Symbol" charset="0"/>
              </a:rPr>
              <a:t>H</a:t>
            </a:r>
            <a:r>
              <a:rPr kumimoji="0" lang="en-US" baseline="-25000">
                <a:solidFill>
                  <a:schemeClr val="tx1"/>
                </a:solidFill>
                <a:cs typeface="Geneva" charset="0"/>
                <a:sym typeface="Symbol" charset="0"/>
              </a:rPr>
              <a:t>3</a:t>
            </a:r>
            <a:r>
              <a:rPr kumimoji="0" lang="en-US" sz="2000">
                <a:solidFill>
                  <a:schemeClr val="tx1"/>
                </a:solidFill>
                <a:cs typeface="Geneva" charset="0"/>
                <a:sym typeface="Symbol" charset="0"/>
              </a:rPr>
              <a:t>N</a:t>
            </a:r>
          </a:p>
          <a:p>
            <a:pPr algn="ctr">
              <a:buFont typeface="Symbol" charset="0"/>
              <a:buNone/>
            </a:pPr>
            <a:r>
              <a:rPr kumimoji="0" lang="en-US" sz="2000">
                <a:solidFill>
                  <a:schemeClr val="tx1"/>
                </a:solidFill>
                <a:cs typeface="Geneva" charset="0"/>
                <a:sym typeface="Symbol" charset="0"/>
              </a:rPr>
              <a:t>  Amino end</a:t>
            </a:r>
            <a:endParaRPr kumimoji="0" lang="en-US" sz="2000" baseline="30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28007" name="Text Box 22"/>
          <p:cNvSpPr txBox="1">
            <a:spLocks noChangeArrowheads="1"/>
          </p:cNvSpPr>
          <p:nvPr/>
        </p:nvSpPr>
        <p:spPr bwMode="auto">
          <a:xfrm>
            <a:off x="6351588" y="5465763"/>
            <a:ext cx="2397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1600">
                <a:solidFill>
                  <a:srgbClr val="33C5FF"/>
                </a:solidFill>
                <a:cs typeface="Geneva" charset="0"/>
                <a:sym typeface="Symbol" charset="0"/>
              </a:rPr>
              <a:t>25</a:t>
            </a:r>
            <a:endParaRPr kumimoji="0" lang="en-US" sz="1600">
              <a:solidFill>
                <a:srgbClr val="33C5FF"/>
              </a:solidFill>
              <a:latin typeface="Times" charset="0"/>
              <a:cs typeface="Geneva" charset="0"/>
            </a:endParaRPr>
          </a:p>
        </p:txBody>
      </p:sp>
      <p:sp>
        <p:nvSpPr>
          <p:cNvPr id="128008" name="Text Box 23"/>
          <p:cNvSpPr txBox="1">
            <a:spLocks noChangeArrowheads="1"/>
          </p:cNvSpPr>
          <p:nvPr/>
        </p:nvSpPr>
        <p:spPr bwMode="auto">
          <a:xfrm>
            <a:off x="4249738" y="4525963"/>
            <a:ext cx="2397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1600">
                <a:solidFill>
                  <a:srgbClr val="33C5FF"/>
                </a:solidFill>
                <a:cs typeface="Geneva" charset="0"/>
                <a:sym typeface="Symbol" charset="0"/>
              </a:rPr>
              <a:t>20</a:t>
            </a:r>
            <a:endParaRPr kumimoji="0" lang="en-US" sz="1600">
              <a:solidFill>
                <a:srgbClr val="33C5FF"/>
              </a:solidFill>
              <a:latin typeface="Times" charset="0"/>
              <a:cs typeface="Geneva" charset="0"/>
            </a:endParaRPr>
          </a:p>
        </p:txBody>
      </p:sp>
      <p:sp>
        <p:nvSpPr>
          <p:cNvPr id="128009" name="Text Box 24"/>
          <p:cNvSpPr txBox="1">
            <a:spLocks noChangeArrowheads="1"/>
          </p:cNvSpPr>
          <p:nvPr/>
        </p:nvSpPr>
        <p:spPr bwMode="auto">
          <a:xfrm>
            <a:off x="2551113" y="3748088"/>
            <a:ext cx="2397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1600">
                <a:solidFill>
                  <a:srgbClr val="33C5FF"/>
                </a:solidFill>
                <a:cs typeface="Geneva" charset="0"/>
                <a:sym typeface="Symbol" charset="0"/>
              </a:rPr>
              <a:t>15</a:t>
            </a:r>
            <a:endParaRPr kumimoji="0" lang="en-US" sz="1600">
              <a:solidFill>
                <a:srgbClr val="33C5FF"/>
              </a:solidFill>
              <a:latin typeface="Times" charset="0"/>
              <a:cs typeface="Geneva" charset="0"/>
            </a:endParaRPr>
          </a:p>
        </p:txBody>
      </p:sp>
      <p:sp>
        <p:nvSpPr>
          <p:cNvPr id="128010" name="Text Box 25"/>
          <p:cNvSpPr txBox="1">
            <a:spLocks noChangeArrowheads="1"/>
          </p:cNvSpPr>
          <p:nvPr/>
        </p:nvSpPr>
        <p:spPr bwMode="auto">
          <a:xfrm>
            <a:off x="4579938" y="3100388"/>
            <a:ext cx="2397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1600">
                <a:solidFill>
                  <a:srgbClr val="33C5FF"/>
                </a:solidFill>
                <a:cs typeface="Geneva" charset="0"/>
                <a:sym typeface="Symbol" charset="0"/>
              </a:rPr>
              <a:t>10</a:t>
            </a:r>
            <a:endParaRPr kumimoji="0" lang="en-US" sz="1600">
              <a:solidFill>
                <a:srgbClr val="33C5FF"/>
              </a:solidFill>
              <a:latin typeface="Times" charset="0"/>
              <a:cs typeface="Geneva" charset="0"/>
            </a:endParaRPr>
          </a:p>
        </p:txBody>
      </p:sp>
      <p:sp>
        <p:nvSpPr>
          <p:cNvPr id="128011" name="Text Box 26"/>
          <p:cNvSpPr txBox="1">
            <a:spLocks noChangeArrowheads="1"/>
          </p:cNvSpPr>
          <p:nvPr/>
        </p:nvSpPr>
        <p:spPr bwMode="auto">
          <a:xfrm>
            <a:off x="5875338" y="1579563"/>
            <a:ext cx="1127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1600">
                <a:solidFill>
                  <a:srgbClr val="33C5FF"/>
                </a:solidFill>
                <a:cs typeface="Geneva" charset="0"/>
                <a:sym typeface="Symbol" charset="0"/>
              </a:rPr>
              <a:t>5</a:t>
            </a:r>
            <a:endParaRPr kumimoji="0" lang="en-US" sz="1600">
              <a:solidFill>
                <a:srgbClr val="33C5FF"/>
              </a:solidFill>
              <a:latin typeface="Times" charset="0"/>
              <a:cs typeface="Geneva" charset="0"/>
            </a:endParaRPr>
          </a:p>
        </p:txBody>
      </p:sp>
      <p:sp>
        <p:nvSpPr>
          <p:cNvPr id="128012" name="Text Box 27"/>
          <p:cNvSpPr txBox="1">
            <a:spLocks noChangeArrowheads="1"/>
          </p:cNvSpPr>
          <p:nvPr/>
        </p:nvSpPr>
        <p:spPr bwMode="auto">
          <a:xfrm>
            <a:off x="3871913" y="1173163"/>
            <a:ext cx="1127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1600">
                <a:solidFill>
                  <a:srgbClr val="33C5FF"/>
                </a:solidFill>
                <a:cs typeface="Geneva" charset="0"/>
                <a:sym typeface="Symbol" charset="0"/>
              </a:rPr>
              <a:t>1</a:t>
            </a:r>
            <a:endParaRPr kumimoji="0" lang="en-US" sz="1600">
              <a:solidFill>
                <a:srgbClr val="33C5FF"/>
              </a:solidFill>
              <a:latin typeface="Times" charset="0"/>
              <a:cs typeface="Geneva" charset="0"/>
            </a:endParaRPr>
          </a:p>
        </p:txBody>
      </p:sp>
      <p:sp>
        <p:nvSpPr>
          <p:cNvPr id="128013" name="Line 28"/>
          <p:cNvSpPr>
            <a:spLocks noChangeShapeType="1"/>
          </p:cNvSpPr>
          <p:nvPr/>
        </p:nvSpPr>
        <p:spPr bwMode="auto">
          <a:xfrm flipV="1">
            <a:off x="3775075" y="3778250"/>
            <a:ext cx="800100" cy="796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29"/>
          <p:cNvSpPr>
            <a:spLocks noChangeShapeType="1"/>
          </p:cNvSpPr>
          <p:nvPr/>
        </p:nvSpPr>
        <p:spPr bwMode="auto">
          <a:xfrm>
            <a:off x="3978275" y="3248025"/>
            <a:ext cx="596900" cy="53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30"/>
          <p:cNvSpPr>
            <a:spLocks noChangeShapeType="1"/>
          </p:cNvSpPr>
          <p:nvPr/>
        </p:nvSpPr>
        <p:spPr bwMode="auto">
          <a:xfrm flipV="1">
            <a:off x="3759200" y="1701800"/>
            <a:ext cx="228600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Text Box 32"/>
          <p:cNvSpPr txBox="1">
            <a:spLocks noChangeArrowheads="1"/>
          </p:cNvSpPr>
          <p:nvPr/>
        </p:nvSpPr>
        <p:spPr bwMode="auto">
          <a:xfrm>
            <a:off x="3398838" y="771525"/>
            <a:ext cx="22733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kumimoji="0" lang="en-US" sz="2100">
                <a:solidFill>
                  <a:schemeClr val="bg1"/>
                </a:solidFill>
                <a:cs typeface="Geneva" charset="0"/>
                <a:sym typeface="Symbol" charset="0"/>
              </a:rPr>
              <a:t>Primary Structure</a:t>
            </a:r>
            <a:endParaRPr kumimoji="0" lang="en-US" sz="21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18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28725"/>
            <a:ext cx="8534400" cy="3162404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The coils and folds of </a:t>
            </a:r>
            <a:r>
              <a:rPr lang="en-US" b="1" i="1" dirty="0">
                <a:solidFill>
                  <a:srgbClr val="E8241C"/>
                </a:solidFill>
                <a:latin typeface="Arial" charset="0"/>
                <a:cs typeface="Arial" charset="0"/>
              </a:rPr>
              <a:t>secondary structure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result from </a:t>
            </a:r>
            <a:r>
              <a:rPr lang="en-US" i="1" dirty="0">
                <a:solidFill>
                  <a:srgbClr val="E8241C"/>
                </a:solidFill>
                <a:latin typeface="Arial" charset="0"/>
                <a:cs typeface="Arial" charset="0"/>
              </a:rPr>
              <a:t>hydrogen bonds</a:t>
            </a:r>
            <a:r>
              <a:rPr lang="en-US" dirty="0">
                <a:latin typeface="Arial" charset="0"/>
                <a:cs typeface="Arial" charset="0"/>
              </a:rPr>
              <a:t> between </a:t>
            </a:r>
            <a:r>
              <a:rPr lang="en-US" dirty="0" smtClean="0">
                <a:latin typeface="Arial" charset="0"/>
                <a:cs typeface="Arial" charset="0"/>
              </a:rPr>
              <a:t>amino acids.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Typical </a:t>
            </a:r>
            <a:r>
              <a:rPr lang="en-US" dirty="0">
                <a:latin typeface="Arial" charset="0"/>
                <a:cs typeface="Arial" charset="0"/>
              </a:rPr>
              <a:t>secondary structures are a coil called an </a:t>
            </a:r>
            <a:r>
              <a:rPr lang="en-US" b="1" i="1" dirty="0">
                <a:solidFill>
                  <a:srgbClr val="E8241C"/>
                </a:solidFill>
                <a:latin typeface="Arial" charset="0"/>
                <a:cs typeface="Arial" charset="0"/>
                <a:sym typeface="Symbol" charset="0"/>
              </a:rPr>
              <a:t></a:t>
            </a:r>
            <a:r>
              <a:rPr lang="en-US" b="1" i="1" dirty="0">
                <a:solidFill>
                  <a:srgbClr val="E8241C"/>
                </a:solidFill>
                <a:latin typeface="Arial" charset="0"/>
                <a:cs typeface="Arial" charset="0"/>
              </a:rPr>
              <a:t> helix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and a folded structure called a        </a:t>
            </a:r>
            <a:r>
              <a:rPr lang="en-US" b="1" i="1" dirty="0">
                <a:solidFill>
                  <a:srgbClr val="E8241C"/>
                </a:solidFill>
                <a:latin typeface="Arial" charset="0"/>
                <a:cs typeface="Arial" charset="0"/>
                <a:sym typeface="Symbol" charset="0"/>
              </a:rPr>
              <a:t></a:t>
            </a:r>
            <a:r>
              <a:rPr lang="en-US" b="1" i="1" dirty="0">
                <a:solidFill>
                  <a:srgbClr val="E8241C"/>
                </a:solidFill>
                <a:latin typeface="Arial" charset="0"/>
                <a:cs typeface="Arial" charset="0"/>
              </a:rPr>
              <a:t> pleated sheet</a:t>
            </a:r>
            <a:r>
              <a:rPr lang="en-US" b="1" dirty="0"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130051" name="Line 642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Line 64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3" name="Text Box 645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13226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7" descr="05_21cProteinStructur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85813"/>
            <a:ext cx="854868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18"/>
          <p:cNvSpPr>
            <a:spLocks noChangeArrowheads="1"/>
          </p:cNvSpPr>
          <p:nvPr/>
        </p:nvSpPr>
        <p:spPr bwMode="auto">
          <a:xfrm>
            <a:off x="3259138" y="836613"/>
            <a:ext cx="2946400" cy="355600"/>
          </a:xfrm>
          <a:prstGeom prst="rect">
            <a:avLst/>
          </a:prstGeom>
          <a:solidFill>
            <a:srgbClr val="52B49E"/>
          </a:solidFill>
          <a:ln w="9525">
            <a:solidFill>
              <a:srgbClr val="52B49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32100" name="Rectangle 19"/>
          <p:cNvSpPr>
            <a:spLocks noChangeArrowheads="1"/>
          </p:cNvSpPr>
          <p:nvPr/>
        </p:nvSpPr>
        <p:spPr bwMode="auto">
          <a:xfrm>
            <a:off x="152400" y="0"/>
            <a:ext cx="899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i="1">
                <a:solidFill>
                  <a:srgbClr val="0000FF"/>
                </a:solidFill>
                <a:latin typeface="Times New Roman" charset="0"/>
              </a:rPr>
              <a:t>Levels of protein structure</a:t>
            </a:r>
            <a:r>
              <a:rPr lang="en-US" i="1">
                <a:solidFill>
                  <a:srgbClr val="0000FF"/>
                </a:solidFill>
              </a:rPr>
              <a:t>—</a:t>
            </a:r>
            <a:r>
              <a:rPr lang="en-US" sz="2800" i="1">
                <a:solidFill>
                  <a:srgbClr val="FF0000"/>
                </a:solidFill>
                <a:latin typeface="Times New Roman" charset="0"/>
              </a:rPr>
              <a:t>secondary structure</a:t>
            </a:r>
            <a:endParaRPr kumimoji="0" lang="en-US" sz="2800" i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2101" name="Text Box 20"/>
          <p:cNvSpPr txBox="1">
            <a:spLocks noChangeArrowheads="1"/>
          </p:cNvSpPr>
          <p:nvPr/>
        </p:nvSpPr>
        <p:spPr bwMode="auto">
          <a:xfrm>
            <a:off x="3262313" y="844550"/>
            <a:ext cx="29162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kumimoji="0" lang="en-US" sz="2100">
                <a:solidFill>
                  <a:schemeClr val="bg1"/>
                </a:solidFill>
                <a:cs typeface="Geneva" charset="0"/>
                <a:sym typeface="Symbol" charset="0"/>
              </a:rPr>
              <a:t>Secondary Structure</a:t>
            </a:r>
            <a:endParaRPr kumimoji="0" lang="en-US" sz="21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32102" name="Text Box 21"/>
          <p:cNvSpPr txBox="1">
            <a:spLocks noChangeArrowheads="1"/>
          </p:cNvSpPr>
          <p:nvPr/>
        </p:nvSpPr>
        <p:spPr bwMode="auto">
          <a:xfrm>
            <a:off x="1501775" y="1330325"/>
            <a:ext cx="18240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kumimoji="0" lang="en-US" sz="2000" i="1">
                <a:solidFill>
                  <a:srgbClr val="E8241C"/>
                </a:solidFill>
                <a:cs typeface="Geneva" charset="0"/>
                <a:sym typeface="Symbol" charset="0"/>
              </a:rPr>
              <a:t> pleated sheet</a:t>
            </a:r>
            <a:endParaRPr kumimoji="0" lang="en-US" sz="2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32103" name="Text Box 22"/>
          <p:cNvSpPr txBox="1">
            <a:spLocks noChangeArrowheads="1"/>
          </p:cNvSpPr>
          <p:nvPr/>
        </p:nvSpPr>
        <p:spPr bwMode="auto">
          <a:xfrm>
            <a:off x="354013" y="2397125"/>
            <a:ext cx="15716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2000">
                <a:solidFill>
                  <a:schemeClr val="tx1"/>
                </a:solidFill>
                <a:cs typeface="Geneva" charset="0"/>
                <a:sym typeface="Symbol" charset="0"/>
              </a:rPr>
              <a:t>Examples of</a:t>
            </a:r>
          </a:p>
          <a:p>
            <a:pPr>
              <a:buFont typeface="Symbol" charset="0"/>
              <a:buNone/>
            </a:pPr>
            <a:r>
              <a:rPr kumimoji="0" lang="en-US" sz="2000">
                <a:solidFill>
                  <a:schemeClr val="tx1"/>
                </a:solidFill>
                <a:cs typeface="Geneva" charset="0"/>
                <a:sym typeface="Symbol" charset="0"/>
              </a:rPr>
              <a:t>amino acid</a:t>
            </a:r>
          </a:p>
          <a:p>
            <a:pPr>
              <a:buFont typeface="Symbol" charset="0"/>
              <a:buNone/>
            </a:pPr>
            <a:r>
              <a:rPr kumimoji="0" lang="en-US" sz="2000">
                <a:solidFill>
                  <a:schemeClr val="tx1"/>
                </a:solidFill>
                <a:cs typeface="Geneva" charset="0"/>
                <a:sym typeface="Symbol" charset="0"/>
              </a:rPr>
              <a:t>subunits</a:t>
            </a:r>
            <a:endParaRPr kumimoji="0" lang="en-US" sz="2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32104" name="Text Box 23"/>
          <p:cNvSpPr txBox="1">
            <a:spLocks noChangeArrowheads="1"/>
          </p:cNvSpPr>
          <p:nvPr/>
        </p:nvSpPr>
        <p:spPr bwMode="auto">
          <a:xfrm>
            <a:off x="4410075" y="4557713"/>
            <a:ext cx="8334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2000" i="1">
                <a:solidFill>
                  <a:srgbClr val="E8241C"/>
                </a:solidFill>
                <a:cs typeface="Geneva" charset="0"/>
                <a:sym typeface="Symbol" charset="0"/>
              </a:rPr>
              <a:t> helix</a:t>
            </a:r>
            <a:endParaRPr kumimoji="0" lang="en-US" sz="2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32105" name="Line 24"/>
          <p:cNvSpPr>
            <a:spLocks noChangeShapeType="1"/>
          </p:cNvSpPr>
          <p:nvPr/>
        </p:nvSpPr>
        <p:spPr bwMode="auto">
          <a:xfrm flipV="1">
            <a:off x="1905000" y="1938338"/>
            <a:ext cx="1862138" cy="619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Line 25"/>
          <p:cNvSpPr>
            <a:spLocks noChangeShapeType="1"/>
          </p:cNvSpPr>
          <p:nvPr/>
        </p:nvSpPr>
        <p:spPr bwMode="auto">
          <a:xfrm flipH="1">
            <a:off x="838200" y="3276600"/>
            <a:ext cx="17463" cy="1193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74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1" descr="05_21dProteinStructur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23938"/>
            <a:ext cx="8548687" cy="48101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2"/>
          <p:cNvSpPr>
            <a:spLocks noChangeArrowheads="1"/>
          </p:cNvSpPr>
          <p:nvPr/>
        </p:nvSpPr>
        <p:spPr bwMode="auto">
          <a:xfrm>
            <a:off x="152400" y="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i="1">
                <a:solidFill>
                  <a:srgbClr val="0000FF"/>
                </a:solidFill>
                <a:latin typeface="Times New Roman" charset="0"/>
              </a:rPr>
              <a:t>Levels of protein structure</a:t>
            </a:r>
            <a:r>
              <a:rPr lang="en-US" i="1">
                <a:solidFill>
                  <a:srgbClr val="0000FF"/>
                </a:solidFill>
              </a:rPr>
              <a:t>—</a:t>
            </a:r>
            <a:r>
              <a:rPr lang="en-US" i="1">
                <a:solidFill>
                  <a:srgbClr val="0000FF"/>
                </a:solidFill>
                <a:latin typeface="Times New Roman" charset="0"/>
              </a:rPr>
              <a:t>secondary structure</a:t>
            </a:r>
            <a:endParaRPr kumimoji="0" lang="en-US" sz="2800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4148" name="Text Box 13"/>
          <p:cNvSpPr txBox="1">
            <a:spLocks noChangeArrowheads="1"/>
          </p:cNvSpPr>
          <p:nvPr/>
        </p:nvSpPr>
        <p:spPr bwMode="auto">
          <a:xfrm>
            <a:off x="200025" y="1631950"/>
            <a:ext cx="38385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Font typeface="Symbol" charset="0"/>
              <a:buNone/>
            </a:pP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Abdominal glands of the</a:t>
            </a:r>
          </a:p>
          <a:p>
            <a:pPr algn="r">
              <a:buFont typeface="Symbol" charset="0"/>
              <a:buNone/>
            </a:pP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spider secrete </a:t>
            </a:r>
            <a:r>
              <a:rPr kumimoji="0" lang="en-US" sz="2100">
                <a:solidFill>
                  <a:srgbClr val="0000FF"/>
                </a:solidFill>
                <a:cs typeface="Geneva" charset="0"/>
                <a:sym typeface="Symbol" charset="0"/>
              </a:rPr>
              <a:t>silk fibers</a:t>
            </a:r>
          </a:p>
          <a:p>
            <a:pPr algn="r">
              <a:buFont typeface="Symbol" charset="0"/>
              <a:buNone/>
            </a:pP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made of a structural protein</a:t>
            </a:r>
          </a:p>
          <a:p>
            <a:pPr algn="r">
              <a:buFont typeface="Symbol" charset="0"/>
              <a:buNone/>
            </a:pP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containing </a:t>
            </a:r>
            <a:r>
              <a:rPr kumimoji="0" lang="en-US" sz="2100">
                <a:solidFill>
                  <a:srgbClr val="0000FF"/>
                </a:solidFill>
                <a:cs typeface="Geneva" charset="0"/>
                <a:sym typeface="Symbol" charset="0"/>
              </a:rPr>
              <a:t> pleated sheets</a:t>
            </a: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.</a:t>
            </a:r>
            <a:endParaRPr kumimoji="0" lang="en-US" sz="2100">
              <a:solidFill>
                <a:srgbClr val="1D8EB9"/>
              </a:solidFill>
              <a:latin typeface="Times" charset="0"/>
              <a:cs typeface="Geneva" charset="0"/>
            </a:endParaRPr>
          </a:p>
        </p:txBody>
      </p:sp>
      <p:sp>
        <p:nvSpPr>
          <p:cNvPr id="134149" name="Text Box 14"/>
          <p:cNvSpPr txBox="1">
            <a:spLocks noChangeArrowheads="1"/>
          </p:cNvSpPr>
          <p:nvPr/>
        </p:nvSpPr>
        <p:spPr bwMode="auto">
          <a:xfrm>
            <a:off x="476250" y="3086100"/>
            <a:ext cx="3638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Font typeface="Symbol" charset="0"/>
              <a:buNone/>
            </a:pP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The radiating strands, made</a:t>
            </a:r>
          </a:p>
          <a:p>
            <a:pPr algn="r">
              <a:buFont typeface="Symbol" charset="0"/>
              <a:buNone/>
            </a:pP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of dry silk fibers, maintain</a:t>
            </a:r>
          </a:p>
          <a:p>
            <a:pPr algn="r">
              <a:buFont typeface="Symbol" charset="0"/>
              <a:buNone/>
            </a:pP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the shape of the </a:t>
            </a:r>
            <a:r>
              <a:rPr kumimoji="0" lang="en-US" sz="2100">
                <a:solidFill>
                  <a:srgbClr val="0000FF"/>
                </a:solidFill>
                <a:cs typeface="Geneva" charset="0"/>
                <a:sym typeface="Symbol" charset="0"/>
              </a:rPr>
              <a:t>web</a:t>
            </a: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.</a:t>
            </a:r>
            <a:endParaRPr kumimoji="0" lang="en-US" sz="2100">
              <a:solidFill>
                <a:srgbClr val="1D8EB9"/>
              </a:solidFill>
              <a:latin typeface="Times" charset="0"/>
              <a:cs typeface="Geneva" charset="0"/>
            </a:endParaRPr>
          </a:p>
        </p:txBody>
      </p:sp>
      <p:sp>
        <p:nvSpPr>
          <p:cNvPr id="134150" name="Text Box 15"/>
          <p:cNvSpPr txBox="1">
            <a:spLocks noChangeArrowheads="1"/>
          </p:cNvSpPr>
          <p:nvPr/>
        </p:nvSpPr>
        <p:spPr bwMode="auto">
          <a:xfrm>
            <a:off x="311150" y="4445000"/>
            <a:ext cx="38989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Font typeface="Symbol" charset="0"/>
              <a:buNone/>
            </a:pP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The spiral strands (capture</a:t>
            </a:r>
          </a:p>
          <a:p>
            <a:pPr algn="r">
              <a:buFont typeface="Symbol" charset="0"/>
              <a:buNone/>
            </a:pP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strands) are elastic, stretching</a:t>
            </a:r>
          </a:p>
          <a:p>
            <a:pPr algn="r">
              <a:buFont typeface="Symbol" charset="0"/>
              <a:buNone/>
            </a:pP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in response to wind, rain,</a:t>
            </a:r>
          </a:p>
          <a:p>
            <a:pPr algn="r">
              <a:buFont typeface="Symbol" charset="0"/>
              <a:buNone/>
            </a:pPr>
            <a:r>
              <a:rPr kumimoji="0" lang="en-US" sz="2100">
                <a:solidFill>
                  <a:srgbClr val="1D8EB9"/>
                </a:solidFill>
                <a:cs typeface="Geneva" charset="0"/>
                <a:sym typeface="Symbol" charset="0"/>
              </a:rPr>
              <a:t>and the touch of insects.</a:t>
            </a:r>
          </a:p>
          <a:p>
            <a:pPr algn="r">
              <a:buFont typeface="Symbol" charset="0"/>
              <a:buNone/>
            </a:pPr>
            <a:endParaRPr kumimoji="0" lang="en-US" sz="2100">
              <a:solidFill>
                <a:srgbClr val="1D8EB9"/>
              </a:solidFill>
              <a:latin typeface="Times" charset="0"/>
              <a:cs typeface="Geneva" charset="0"/>
            </a:endParaRPr>
          </a:p>
        </p:txBody>
      </p:sp>
      <p:sp>
        <p:nvSpPr>
          <p:cNvPr id="134151" name="Line 16"/>
          <p:cNvSpPr>
            <a:spLocks noChangeShapeType="1"/>
          </p:cNvSpPr>
          <p:nvPr/>
        </p:nvSpPr>
        <p:spPr bwMode="auto">
          <a:xfrm>
            <a:off x="4324350" y="1676400"/>
            <a:ext cx="0" cy="1136650"/>
          </a:xfrm>
          <a:prstGeom prst="line">
            <a:avLst/>
          </a:prstGeom>
          <a:noFill/>
          <a:ln w="25400">
            <a:solidFill>
              <a:srgbClr val="1D8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Line 17"/>
          <p:cNvSpPr>
            <a:spLocks noChangeShapeType="1"/>
          </p:cNvSpPr>
          <p:nvPr/>
        </p:nvSpPr>
        <p:spPr bwMode="auto">
          <a:xfrm flipV="1">
            <a:off x="4343400" y="1981200"/>
            <a:ext cx="2590800" cy="152400"/>
          </a:xfrm>
          <a:prstGeom prst="line">
            <a:avLst/>
          </a:prstGeom>
          <a:noFill/>
          <a:ln w="25400">
            <a:solidFill>
              <a:srgbClr val="1D8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Line 18"/>
          <p:cNvSpPr>
            <a:spLocks noChangeShapeType="1"/>
          </p:cNvSpPr>
          <p:nvPr/>
        </p:nvSpPr>
        <p:spPr bwMode="auto">
          <a:xfrm>
            <a:off x="4321175" y="3117850"/>
            <a:ext cx="3175" cy="835025"/>
          </a:xfrm>
          <a:prstGeom prst="line">
            <a:avLst/>
          </a:prstGeom>
          <a:noFill/>
          <a:ln w="25400">
            <a:solidFill>
              <a:srgbClr val="1D8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Line 19"/>
          <p:cNvSpPr>
            <a:spLocks noChangeShapeType="1"/>
          </p:cNvSpPr>
          <p:nvPr/>
        </p:nvSpPr>
        <p:spPr bwMode="auto">
          <a:xfrm>
            <a:off x="4267200" y="3581400"/>
            <a:ext cx="1600200" cy="381000"/>
          </a:xfrm>
          <a:prstGeom prst="line">
            <a:avLst/>
          </a:prstGeom>
          <a:noFill/>
          <a:ln w="25400">
            <a:solidFill>
              <a:srgbClr val="1D8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Line 20"/>
          <p:cNvSpPr>
            <a:spLocks noChangeShapeType="1"/>
          </p:cNvSpPr>
          <p:nvPr/>
        </p:nvSpPr>
        <p:spPr bwMode="auto">
          <a:xfrm flipH="1">
            <a:off x="4321175" y="4537075"/>
            <a:ext cx="3175" cy="1101725"/>
          </a:xfrm>
          <a:prstGeom prst="line">
            <a:avLst/>
          </a:prstGeom>
          <a:noFill/>
          <a:ln w="25400">
            <a:solidFill>
              <a:srgbClr val="1D8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Line 21"/>
          <p:cNvSpPr>
            <a:spLocks noChangeShapeType="1"/>
          </p:cNvSpPr>
          <p:nvPr/>
        </p:nvSpPr>
        <p:spPr bwMode="auto">
          <a:xfrm>
            <a:off x="4321175" y="5080000"/>
            <a:ext cx="1590675" cy="3175"/>
          </a:xfrm>
          <a:prstGeom prst="line">
            <a:avLst/>
          </a:prstGeom>
          <a:noFill/>
          <a:ln w="25400">
            <a:solidFill>
              <a:srgbClr val="1D8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Oval 22"/>
          <p:cNvSpPr>
            <a:spLocks noChangeArrowheads="1"/>
          </p:cNvSpPr>
          <p:nvPr/>
        </p:nvSpPr>
        <p:spPr bwMode="auto">
          <a:xfrm>
            <a:off x="6858000" y="1905000"/>
            <a:ext cx="92075" cy="88900"/>
          </a:xfrm>
          <a:prstGeom prst="ellipse">
            <a:avLst/>
          </a:prstGeom>
          <a:solidFill>
            <a:srgbClr val="1D8EB9"/>
          </a:solidFill>
          <a:ln w="9525">
            <a:solidFill>
              <a:srgbClr val="0093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34158" name="Oval 23"/>
          <p:cNvSpPr>
            <a:spLocks noChangeArrowheads="1"/>
          </p:cNvSpPr>
          <p:nvPr/>
        </p:nvSpPr>
        <p:spPr bwMode="auto">
          <a:xfrm>
            <a:off x="6019800" y="3962400"/>
            <a:ext cx="92075" cy="88900"/>
          </a:xfrm>
          <a:prstGeom prst="ellipse">
            <a:avLst/>
          </a:prstGeom>
          <a:solidFill>
            <a:srgbClr val="1D8EB9"/>
          </a:solidFill>
          <a:ln w="9525">
            <a:solidFill>
              <a:srgbClr val="0093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34159" name="Oval 24"/>
          <p:cNvSpPr>
            <a:spLocks noChangeArrowheads="1"/>
          </p:cNvSpPr>
          <p:nvPr/>
        </p:nvSpPr>
        <p:spPr bwMode="auto">
          <a:xfrm>
            <a:off x="5880100" y="5045075"/>
            <a:ext cx="92075" cy="88900"/>
          </a:xfrm>
          <a:prstGeom prst="ellipse">
            <a:avLst/>
          </a:prstGeom>
          <a:solidFill>
            <a:srgbClr val="1D8EB9"/>
          </a:solidFill>
          <a:ln w="9525">
            <a:solidFill>
              <a:srgbClr val="0093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65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4847481"/>
          </a:xfrm>
        </p:spPr>
        <p:txBody>
          <a:bodyPr/>
          <a:lstStyle/>
          <a:p>
            <a:pPr eaLnBrk="1" hangingPunct="1"/>
            <a:r>
              <a:rPr lang="en-US" b="1" i="1" dirty="0">
                <a:solidFill>
                  <a:srgbClr val="E8241C"/>
                </a:solidFill>
                <a:latin typeface="Arial" charset="0"/>
                <a:cs typeface="Arial" charset="0"/>
              </a:rPr>
              <a:t>Tertiary structure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is determined by interactions between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R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groups.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These </a:t>
            </a:r>
            <a:r>
              <a:rPr lang="en-US" i="1" dirty="0">
                <a:solidFill>
                  <a:srgbClr val="E8241C"/>
                </a:solidFill>
                <a:latin typeface="Arial" charset="0"/>
                <a:cs typeface="Arial" charset="0"/>
              </a:rPr>
              <a:t>R group interactions</a:t>
            </a:r>
            <a:r>
              <a:rPr lang="en-US" dirty="0">
                <a:latin typeface="Arial" charset="0"/>
                <a:cs typeface="Arial" charset="0"/>
              </a:rPr>
              <a:t> fold the polypeptide into a </a:t>
            </a:r>
            <a:r>
              <a:rPr lang="en-US" i="1" dirty="0">
                <a:solidFill>
                  <a:srgbClr val="E8241C"/>
                </a:solidFill>
                <a:latin typeface="Arial" charset="0"/>
                <a:cs typeface="Arial" charset="0"/>
              </a:rPr>
              <a:t>globular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(3-D) shape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These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interactions</a:t>
            </a:r>
            <a:r>
              <a:rPr lang="en-US" dirty="0">
                <a:latin typeface="Arial" charset="0"/>
                <a:cs typeface="Arial" charset="0"/>
              </a:rPr>
              <a:t> between R groups include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hydrogen bonds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ionic bonds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hydrophobic interactions</a:t>
            </a:r>
            <a:r>
              <a:rPr lang="en-US" dirty="0">
                <a:latin typeface="Arial" charset="0"/>
                <a:cs typeface="Arial" charset="0"/>
              </a:rPr>
              <a:t>, and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van der Waals </a:t>
            </a:r>
            <a:r>
              <a:rPr lang="en-US" dirty="0">
                <a:latin typeface="Arial" charset="0"/>
                <a:cs typeface="Arial" charset="0"/>
              </a:rPr>
              <a:t>interactions. Strong covalent bonds called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disulfide bridges </a:t>
            </a:r>
            <a:r>
              <a:rPr lang="en-US" dirty="0">
                <a:latin typeface="Arial" charset="0"/>
                <a:cs typeface="Arial" charset="0"/>
              </a:rPr>
              <a:t>may reinforce the protein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structure.</a:t>
            </a:r>
          </a:p>
        </p:txBody>
      </p:sp>
      <p:sp>
        <p:nvSpPr>
          <p:cNvPr id="136195" name="Line 23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6" name="Line 23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7" name="Text Box 238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52883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8" descr="05_21fProteinStructur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0"/>
            <a:ext cx="693261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9"/>
          <p:cNvSpPr>
            <a:spLocks noChangeArrowheads="1"/>
          </p:cNvSpPr>
          <p:nvPr/>
        </p:nvSpPr>
        <p:spPr bwMode="auto">
          <a:xfrm>
            <a:off x="6019800" y="5638800"/>
            <a:ext cx="365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kumimoji="0" lang="en-US" sz="2800" i="1">
                <a:solidFill>
                  <a:srgbClr val="0000FF"/>
                </a:solidFill>
                <a:cs typeface="Arial" charset="0"/>
              </a:rPr>
              <a:t>Tertiary Structure</a:t>
            </a:r>
            <a:endParaRPr kumimoji="0" lang="en-US" sz="2800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8244" name="Text Box 10"/>
          <p:cNvSpPr txBox="1">
            <a:spLocks noChangeArrowheads="1"/>
          </p:cNvSpPr>
          <p:nvPr/>
        </p:nvSpPr>
        <p:spPr bwMode="auto">
          <a:xfrm>
            <a:off x="6230938" y="1744663"/>
            <a:ext cx="19256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300">
                <a:solidFill>
                  <a:schemeClr val="tx1"/>
                </a:solidFill>
                <a:cs typeface="Geneva" charset="0"/>
                <a:sym typeface="Symbol" charset="0"/>
              </a:rPr>
              <a:t>Polypeptide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300">
                <a:solidFill>
                  <a:schemeClr val="tx1"/>
                </a:solidFill>
                <a:cs typeface="Geneva" charset="0"/>
                <a:sym typeface="Symbol" charset="0"/>
              </a:rPr>
              <a:t>backbone</a:t>
            </a:r>
            <a:endParaRPr kumimoji="0" lang="en-US" sz="2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38245" name="Text Box 11"/>
          <p:cNvSpPr txBox="1">
            <a:spLocks noChangeArrowheads="1"/>
          </p:cNvSpPr>
          <p:nvPr/>
        </p:nvSpPr>
        <p:spPr bwMode="auto">
          <a:xfrm>
            <a:off x="5773738" y="150813"/>
            <a:ext cx="223043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300">
                <a:solidFill>
                  <a:schemeClr val="tx1"/>
                </a:solidFill>
                <a:cs typeface="Geneva" charset="0"/>
                <a:sym typeface="Symbol" charset="0"/>
              </a:rPr>
              <a:t>Hydrophobic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300">
                <a:solidFill>
                  <a:schemeClr val="tx1"/>
                </a:solidFill>
                <a:cs typeface="Geneva" charset="0"/>
                <a:sym typeface="Symbol" charset="0"/>
              </a:rPr>
              <a:t>interactions and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300">
                <a:solidFill>
                  <a:schemeClr val="tx1"/>
                </a:solidFill>
                <a:cs typeface="Geneva" charset="0"/>
                <a:sym typeface="Symbol" charset="0"/>
              </a:rPr>
              <a:t>van der Waals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300">
                <a:solidFill>
                  <a:schemeClr val="tx1"/>
                </a:solidFill>
                <a:cs typeface="Geneva" charset="0"/>
                <a:sym typeface="Symbol" charset="0"/>
              </a:rPr>
              <a:t>interactions</a:t>
            </a:r>
            <a:endParaRPr kumimoji="0" lang="en-US" sz="2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38246" name="Text Box 12"/>
          <p:cNvSpPr txBox="1">
            <a:spLocks noChangeArrowheads="1"/>
          </p:cNvSpPr>
          <p:nvPr/>
        </p:nvSpPr>
        <p:spPr bwMode="auto">
          <a:xfrm>
            <a:off x="3538538" y="4017963"/>
            <a:ext cx="24209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300">
                <a:solidFill>
                  <a:schemeClr val="tx1"/>
                </a:solidFill>
                <a:cs typeface="Geneva" charset="0"/>
                <a:sym typeface="Symbol" charset="0"/>
              </a:rPr>
              <a:t>Disulfide bridge</a:t>
            </a:r>
            <a:endParaRPr kumimoji="0" lang="en-US" sz="2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38247" name="Text Box 13"/>
          <p:cNvSpPr txBox="1">
            <a:spLocks noChangeArrowheads="1"/>
          </p:cNvSpPr>
          <p:nvPr/>
        </p:nvSpPr>
        <p:spPr bwMode="auto">
          <a:xfrm>
            <a:off x="3119438" y="5567363"/>
            <a:ext cx="153193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300">
                <a:solidFill>
                  <a:schemeClr val="tx1"/>
                </a:solidFill>
                <a:cs typeface="Geneva" charset="0"/>
                <a:sym typeface="Symbol" charset="0"/>
              </a:rPr>
              <a:t>Ionic bond</a:t>
            </a:r>
            <a:endParaRPr kumimoji="0" lang="en-US" sz="2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38248" name="Text Box 14"/>
          <p:cNvSpPr txBox="1">
            <a:spLocks noChangeArrowheads="1"/>
          </p:cNvSpPr>
          <p:nvPr/>
        </p:nvSpPr>
        <p:spPr bwMode="auto">
          <a:xfrm>
            <a:off x="2255838" y="2481263"/>
            <a:ext cx="146843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300">
                <a:solidFill>
                  <a:schemeClr val="tx1"/>
                </a:solidFill>
                <a:cs typeface="Geneva" charset="0"/>
                <a:sym typeface="Symbol" charset="0"/>
              </a:rPr>
              <a:t>Hydrogen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300">
                <a:solidFill>
                  <a:schemeClr val="tx1"/>
                </a:solidFill>
                <a:cs typeface="Geneva" charset="0"/>
                <a:sym typeface="Symbol" charset="0"/>
              </a:rPr>
              <a:t>bond</a:t>
            </a:r>
            <a:endParaRPr kumimoji="0" lang="en-US" sz="2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38249" name="Line 15"/>
          <p:cNvSpPr>
            <a:spLocks noChangeShapeType="1"/>
          </p:cNvSpPr>
          <p:nvPr/>
        </p:nvSpPr>
        <p:spPr bwMode="auto">
          <a:xfrm>
            <a:off x="2049463" y="2032000"/>
            <a:ext cx="342900" cy="427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Line 16"/>
          <p:cNvSpPr>
            <a:spLocks noChangeShapeType="1"/>
          </p:cNvSpPr>
          <p:nvPr/>
        </p:nvSpPr>
        <p:spPr bwMode="auto">
          <a:xfrm flipH="1">
            <a:off x="4572000" y="342900"/>
            <a:ext cx="1117600" cy="80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Line 17"/>
          <p:cNvSpPr>
            <a:spLocks noChangeShapeType="1"/>
          </p:cNvSpPr>
          <p:nvPr/>
        </p:nvSpPr>
        <p:spPr bwMode="auto">
          <a:xfrm>
            <a:off x="5626100" y="18923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6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438650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rgbClr val="E8241C"/>
                </a:solidFill>
                <a:latin typeface="Arial" charset="0"/>
                <a:cs typeface="Arial" charset="0"/>
              </a:rPr>
              <a:t>Quaternary structure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results when </a:t>
            </a:r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two or more polypeptide chains</a:t>
            </a:r>
            <a:r>
              <a:rPr lang="en-US">
                <a:latin typeface="Arial" charset="0"/>
                <a:cs typeface="Arial" charset="0"/>
              </a:rPr>
              <a:t> form one macromolecule.</a:t>
            </a:r>
          </a:p>
          <a:p>
            <a:pPr eaLnBrk="1" hangingPunct="1"/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Collagen</a:t>
            </a:r>
            <a:r>
              <a:rPr lang="en-US">
                <a:latin typeface="Arial" charset="0"/>
                <a:cs typeface="Arial" charset="0"/>
              </a:rPr>
              <a:t> is a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fibrous</a:t>
            </a:r>
            <a:r>
              <a:rPr lang="en-US">
                <a:latin typeface="Arial" charset="0"/>
                <a:cs typeface="Arial" charset="0"/>
              </a:rPr>
              <a:t> protein consisting of three polypeptides coiled like a rope.</a:t>
            </a:r>
          </a:p>
          <a:p>
            <a:pPr eaLnBrk="1" hangingPunct="1"/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Hemoglobin</a:t>
            </a:r>
            <a:r>
              <a:rPr lang="en-US">
                <a:latin typeface="Arial" charset="0"/>
                <a:cs typeface="Arial" charset="0"/>
              </a:rPr>
              <a:t> is a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globular</a:t>
            </a:r>
            <a:r>
              <a:rPr lang="en-US">
                <a:latin typeface="Arial" charset="0"/>
                <a:cs typeface="Arial" charset="0"/>
              </a:rPr>
              <a:t> protein consisting of four polypeptides: two alpha and two beta chains each with an iron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heme</a:t>
            </a:r>
            <a:r>
              <a:rPr lang="en-US">
                <a:latin typeface="Arial" charset="0"/>
                <a:cs typeface="Arial" charset="0"/>
              </a:rPr>
              <a:t> group.</a:t>
            </a:r>
          </a:p>
        </p:txBody>
      </p:sp>
      <p:sp>
        <p:nvSpPr>
          <p:cNvPr id="140291" name="Line 2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2" name="Line 2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" name="Text Box 29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65737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8" descr="05_21gProteinStructur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404813"/>
            <a:ext cx="69627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9"/>
          <p:cNvSpPr>
            <a:spLocks noChangeArrowheads="1"/>
          </p:cNvSpPr>
          <p:nvPr/>
        </p:nvSpPr>
        <p:spPr bwMode="auto">
          <a:xfrm>
            <a:off x="2133600" y="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i="1">
                <a:solidFill>
                  <a:srgbClr val="FF0000"/>
                </a:solidFill>
                <a:latin typeface="Times New Roman" charset="0"/>
              </a:rPr>
              <a:t>      </a:t>
            </a:r>
            <a:r>
              <a:rPr lang="en-US" sz="2800" i="1">
                <a:solidFill>
                  <a:srgbClr val="FF0000"/>
                </a:solidFill>
                <a:latin typeface="Times New Roman" charset="0"/>
              </a:rPr>
              <a:t>Quaternary structures</a:t>
            </a:r>
            <a:endParaRPr lang="en-US" i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42340" name="Text Box 10"/>
          <p:cNvSpPr txBox="1">
            <a:spLocks noChangeArrowheads="1"/>
          </p:cNvSpPr>
          <p:nvPr/>
        </p:nvSpPr>
        <p:spPr bwMode="auto">
          <a:xfrm>
            <a:off x="1360488" y="431800"/>
            <a:ext cx="14128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000">
                <a:solidFill>
                  <a:schemeClr val="tx1"/>
                </a:solidFill>
                <a:cs typeface="Geneva" charset="0"/>
                <a:sym typeface="Symbol" charset="0"/>
              </a:rPr>
              <a:t>Polypeptide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000">
                <a:solidFill>
                  <a:schemeClr val="tx1"/>
                </a:solidFill>
                <a:cs typeface="Geneva" charset="0"/>
                <a:sym typeface="Symbol" charset="0"/>
              </a:rPr>
              <a:t>chain</a:t>
            </a:r>
            <a:endParaRPr kumimoji="0" lang="en-US" sz="2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2341" name="Line 11"/>
          <p:cNvSpPr>
            <a:spLocks noChangeShapeType="1"/>
          </p:cNvSpPr>
          <p:nvPr/>
        </p:nvSpPr>
        <p:spPr bwMode="auto">
          <a:xfrm flipV="1">
            <a:off x="1473200" y="977900"/>
            <a:ext cx="250825" cy="466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Text Box 12"/>
          <p:cNvSpPr txBox="1">
            <a:spLocks noChangeArrowheads="1"/>
          </p:cNvSpPr>
          <p:nvPr/>
        </p:nvSpPr>
        <p:spPr bwMode="auto">
          <a:xfrm>
            <a:off x="5294313" y="441325"/>
            <a:ext cx="1285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000">
                <a:solidFill>
                  <a:schemeClr val="tx1"/>
                </a:solidFill>
                <a:cs typeface="Geneva" charset="0"/>
                <a:sym typeface="Symbol" charset="0"/>
              </a:rPr>
              <a:t> Chains</a:t>
            </a:r>
            <a:endParaRPr kumimoji="0" lang="en-US" sz="2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2343" name="Text Box 13"/>
          <p:cNvSpPr txBox="1">
            <a:spLocks noChangeArrowheads="1"/>
          </p:cNvSpPr>
          <p:nvPr/>
        </p:nvSpPr>
        <p:spPr bwMode="auto">
          <a:xfrm>
            <a:off x="7332663" y="4549775"/>
            <a:ext cx="7524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000">
                <a:solidFill>
                  <a:srgbClr val="FF0000"/>
                </a:solidFill>
                <a:cs typeface="Geneva" charset="0"/>
                <a:sym typeface="Symbol" charset="0"/>
              </a:rPr>
              <a:t>Heme</a:t>
            </a:r>
            <a:endParaRPr kumimoji="0" lang="en-US" sz="2000">
              <a:solidFill>
                <a:srgbClr val="FF0000"/>
              </a:solidFill>
              <a:latin typeface="Times" charset="0"/>
              <a:cs typeface="Geneva" charset="0"/>
            </a:endParaRPr>
          </a:p>
        </p:txBody>
      </p:sp>
      <p:sp>
        <p:nvSpPr>
          <p:cNvPr id="142344" name="Text Box 14"/>
          <p:cNvSpPr txBox="1">
            <a:spLocks noChangeArrowheads="1"/>
          </p:cNvSpPr>
          <p:nvPr/>
        </p:nvSpPr>
        <p:spPr bwMode="auto">
          <a:xfrm>
            <a:off x="7475538" y="4229100"/>
            <a:ext cx="5238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000">
                <a:solidFill>
                  <a:srgbClr val="FF0000"/>
                </a:solidFill>
                <a:cs typeface="Geneva" charset="0"/>
                <a:sym typeface="Symbol" charset="0"/>
              </a:rPr>
              <a:t>Iron</a:t>
            </a:r>
            <a:endParaRPr kumimoji="0" lang="en-US" sz="2000">
              <a:solidFill>
                <a:srgbClr val="FF0000"/>
              </a:solidFill>
              <a:latin typeface="Times" charset="0"/>
              <a:cs typeface="Geneva" charset="0"/>
            </a:endParaRPr>
          </a:p>
        </p:txBody>
      </p:sp>
      <p:sp>
        <p:nvSpPr>
          <p:cNvPr id="142345" name="Text Box 15"/>
          <p:cNvSpPr txBox="1">
            <a:spLocks noChangeArrowheads="1"/>
          </p:cNvSpPr>
          <p:nvPr/>
        </p:nvSpPr>
        <p:spPr bwMode="auto">
          <a:xfrm>
            <a:off x="5310188" y="5270500"/>
            <a:ext cx="1285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000">
                <a:solidFill>
                  <a:schemeClr val="tx1"/>
                </a:solidFill>
                <a:cs typeface="Geneva" charset="0"/>
                <a:sym typeface="Symbol" charset="0"/>
              </a:rPr>
              <a:t> Chains</a:t>
            </a:r>
            <a:endParaRPr kumimoji="0" lang="en-US" sz="2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2346" name="Text Box 16"/>
          <p:cNvSpPr txBox="1">
            <a:spLocks noChangeArrowheads="1"/>
          </p:cNvSpPr>
          <p:nvPr/>
        </p:nvSpPr>
        <p:spPr bwMode="auto">
          <a:xfrm>
            <a:off x="1258888" y="5956300"/>
            <a:ext cx="11207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>
                <a:solidFill>
                  <a:srgbClr val="FF0000"/>
                </a:solidFill>
                <a:cs typeface="Geneva" charset="0"/>
                <a:sym typeface="Symbol" charset="0"/>
              </a:rPr>
              <a:t>Collagen</a:t>
            </a:r>
            <a:endParaRPr kumimoji="0" lang="en-US">
              <a:solidFill>
                <a:srgbClr val="FF0000"/>
              </a:solidFill>
              <a:latin typeface="Times" charset="0"/>
              <a:cs typeface="Geneva" charset="0"/>
            </a:endParaRPr>
          </a:p>
        </p:txBody>
      </p:sp>
      <p:sp>
        <p:nvSpPr>
          <p:cNvPr id="142347" name="Text Box 17"/>
          <p:cNvSpPr txBox="1">
            <a:spLocks noChangeArrowheads="1"/>
          </p:cNvSpPr>
          <p:nvPr/>
        </p:nvSpPr>
        <p:spPr bwMode="auto">
          <a:xfrm>
            <a:off x="4789488" y="5626100"/>
            <a:ext cx="15144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800">
                <a:solidFill>
                  <a:srgbClr val="FF0000"/>
                </a:solidFill>
                <a:cs typeface="Geneva" charset="0"/>
                <a:sym typeface="Symbol" charset="0"/>
              </a:rPr>
              <a:t>Hemoglobin</a:t>
            </a:r>
            <a:endParaRPr kumimoji="0" lang="en-US" sz="2800">
              <a:solidFill>
                <a:srgbClr val="FF0000"/>
              </a:solidFill>
              <a:latin typeface="Times" charset="0"/>
              <a:cs typeface="Geneva" charset="0"/>
            </a:endParaRPr>
          </a:p>
        </p:txBody>
      </p:sp>
      <p:sp>
        <p:nvSpPr>
          <p:cNvPr id="142348" name="Line 18"/>
          <p:cNvSpPr>
            <a:spLocks noChangeShapeType="1"/>
          </p:cNvSpPr>
          <p:nvPr/>
        </p:nvSpPr>
        <p:spPr bwMode="auto">
          <a:xfrm>
            <a:off x="5014913" y="4584700"/>
            <a:ext cx="57150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Line 19"/>
          <p:cNvSpPr>
            <a:spLocks noChangeShapeType="1"/>
          </p:cNvSpPr>
          <p:nvPr/>
        </p:nvSpPr>
        <p:spPr bwMode="auto">
          <a:xfrm flipH="1">
            <a:off x="5588000" y="4711700"/>
            <a:ext cx="6096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Line 20"/>
          <p:cNvSpPr>
            <a:spLocks noChangeShapeType="1"/>
          </p:cNvSpPr>
          <p:nvPr/>
        </p:nvSpPr>
        <p:spPr bwMode="auto">
          <a:xfrm>
            <a:off x="6413500" y="3848100"/>
            <a:ext cx="876300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Line 21"/>
          <p:cNvSpPr>
            <a:spLocks noChangeShapeType="1"/>
          </p:cNvSpPr>
          <p:nvPr/>
        </p:nvSpPr>
        <p:spPr bwMode="auto">
          <a:xfrm>
            <a:off x="6388100" y="3644900"/>
            <a:ext cx="10287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2" name="Line 22"/>
          <p:cNvSpPr>
            <a:spLocks noChangeShapeType="1"/>
          </p:cNvSpPr>
          <p:nvPr/>
        </p:nvSpPr>
        <p:spPr bwMode="auto">
          <a:xfrm flipV="1">
            <a:off x="5045075" y="695325"/>
            <a:ext cx="54610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Line 23"/>
          <p:cNvSpPr>
            <a:spLocks noChangeShapeType="1"/>
          </p:cNvSpPr>
          <p:nvPr/>
        </p:nvSpPr>
        <p:spPr bwMode="auto">
          <a:xfrm flipH="1" flipV="1">
            <a:off x="5588000" y="698500"/>
            <a:ext cx="609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79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/>
          <a:lstStyle/>
          <a:p>
            <a:pPr marL="0" indent="0" eaLnBrk="1" hangingPunct="1"/>
            <a:r>
              <a:rPr lang="en-US" i="1">
                <a:latin typeface="Times New Roman" charset="0"/>
                <a:cs typeface="Arial" charset="0"/>
              </a:rPr>
              <a:t>Sickle-Cell Disease: A Change in DNA and </a:t>
            </a:r>
            <a:br>
              <a:rPr lang="en-US" i="1">
                <a:latin typeface="Times New Roman" charset="0"/>
                <a:cs typeface="Arial" charset="0"/>
              </a:rPr>
            </a:br>
            <a:r>
              <a:rPr lang="en-US" i="1">
                <a:latin typeface="Times New Roman" charset="0"/>
                <a:cs typeface="Arial" charset="0"/>
              </a:rPr>
              <a:t>Primary Structure</a:t>
            </a:r>
            <a:endParaRPr lang="en-US" b="0">
              <a:solidFill>
                <a:srgbClr val="034694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68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 slight change in a proteins DNA can change its primary structure (amino acid sequence).  This can affect a protein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structure and ability to function. 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Sickle-cell disease, an inherited blood disorder, results from a single amino acid substitution in the protein hemoglobin.</a:t>
            </a:r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0" name="Text Box 7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3336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8" descr="05_22-SickleCellDisea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3050"/>
            <a:ext cx="81216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9"/>
          <p:cNvSpPr>
            <a:spLocks noChangeArrowheads="1"/>
          </p:cNvSpPr>
          <p:nvPr/>
        </p:nvSpPr>
        <p:spPr bwMode="auto">
          <a:xfrm>
            <a:off x="152400" y="0"/>
            <a:ext cx="899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sz="1800" i="1">
                <a:solidFill>
                  <a:srgbClr val="0000FF"/>
                </a:solidFill>
                <a:latin typeface="Times New Roman" charset="0"/>
              </a:rPr>
              <a:t>            A single amino acid substitution in a protein causes sickle-cell disease</a:t>
            </a:r>
            <a:endParaRPr kumimoji="0" lang="en-US" sz="1800" b="0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6436" name="Text Box 10"/>
          <p:cNvSpPr txBox="1">
            <a:spLocks noChangeArrowheads="1"/>
          </p:cNvSpPr>
          <p:nvPr/>
        </p:nvSpPr>
        <p:spPr bwMode="auto">
          <a:xfrm>
            <a:off x="719138" y="568325"/>
            <a:ext cx="5746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Primary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structure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37" name="Text Box 11"/>
          <p:cNvSpPr txBox="1">
            <a:spLocks noChangeArrowheads="1"/>
          </p:cNvSpPr>
          <p:nvPr/>
        </p:nvSpPr>
        <p:spPr bwMode="auto">
          <a:xfrm>
            <a:off x="731838" y="1069975"/>
            <a:ext cx="7143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Secondary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and tertiary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structures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38" name="Text Box 12"/>
          <p:cNvSpPr txBox="1">
            <a:spLocks noChangeArrowheads="1"/>
          </p:cNvSpPr>
          <p:nvPr/>
        </p:nvSpPr>
        <p:spPr bwMode="auto">
          <a:xfrm>
            <a:off x="731838" y="2682875"/>
            <a:ext cx="682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Quaternary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structure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39" name="Text Box 13"/>
          <p:cNvSpPr txBox="1">
            <a:spLocks noChangeArrowheads="1"/>
          </p:cNvSpPr>
          <p:nvPr/>
        </p:nvSpPr>
        <p:spPr bwMode="auto">
          <a:xfrm>
            <a:off x="1766888" y="2682875"/>
            <a:ext cx="7334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Normal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hemoglobin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</a:rPr>
              <a:t>(top view)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40" name="Text Box 14"/>
          <p:cNvSpPr txBox="1">
            <a:spLocks noChangeArrowheads="1"/>
          </p:cNvSpPr>
          <p:nvPr/>
        </p:nvSpPr>
        <p:spPr bwMode="auto">
          <a:xfrm>
            <a:off x="4719638" y="479425"/>
            <a:ext cx="5746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Primary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structure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41" name="Text Box 15"/>
          <p:cNvSpPr txBox="1">
            <a:spLocks noChangeArrowheads="1"/>
          </p:cNvSpPr>
          <p:nvPr/>
        </p:nvSpPr>
        <p:spPr bwMode="auto">
          <a:xfrm>
            <a:off x="4725988" y="1069975"/>
            <a:ext cx="7143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Secondary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and tertiary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structures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42" name="Text Box 16"/>
          <p:cNvSpPr txBox="1">
            <a:spLocks noChangeArrowheads="1"/>
          </p:cNvSpPr>
          <p:nvPr/>
        </p:nvSpPr>
        <p:spPr bwMode="auto">
          <a:xfrm>
            <a:off x="4725988" y="2682875"/>
            <a:ext cx="682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Quaternary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structure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43" name="Text Box 17"/>
          <p:cNvSpPr txBox="1">
            <a:spLocks noChangeArrowheads="1"/>
          </p:cNvSpPr>
          <p:nvPr/>
        </p:nvSpPr>
        <p:spPr bwMode="auto">
          <a:xfrm>
            <a:off x="719138" y="3768725"/>
            <a:ext cx="5619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Function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44" name="Text Box 18"/>
          <p:cNvSpPr txBox="1">
            <a:spLocks noChangeArrowheads="1"/>
          </p:cNvSpPr>
          <p:nvPr/>
        </p:nvSpPr>
        <p:spPr bwMode="auto">
          <a:xfrm>
            <a:off x="4725988" y="3775075"/>
            <a:ext cx="5619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Function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45" name="Text Box 19"/>
          <p:cNvSpPr txBox="1">
            <a:spLocks noChangeArrowheads="1"/>
          </p:cNvSpPr>
          <p:nvPr/>
        </p:nvSpPr>
        <p:spPr bwMode="auto">
          <a:xfrm>
            <a:off x="3729038" y="1254125"/>
            <a:ext cx="5619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 subunit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46" name="Text Box 20"/>
          <p:cNvSpPr txBox="1">
            <a:spLocks noChangeArrowheads="1"/>
          </p:cNvSpPr>
          <p:nvPr/>
        </p:nvSpPr>
        <p:spPr bwMode="auto">
          <a:xfrm>
            <a:off x="1785938" y="3781425"/>
            <a:ext cx="9302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Molecules do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not associate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with one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another; each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carries oxygen.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47" name="Text Box 21"/>
          <p:cNvSpPr txBox="1">
            <a:spLocks noChangeArrowheads="1"/>
          </p:cNvSpPr>
          <p:nvPr/>
        </p:nvSpPr>
        <p:spPr bwMode="auto">
          <a:xfrm>
            <a:off x="719138" y="5375275"/>
            <a:ext cx="6445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Red blood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cell shape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48" name="Text Box 22"/>
          <p:cNvSpPr txBox="1">
            <a:spLocks noChangeArrowheads="1"/>
          </p:cNvSpPr>
          <p:nvPr/>
        </p:nvSpPr>
        <p:spPr bwMode="auto">
          <a:xfrm>
            <a:off x="1785938" y="5375275"/>
            <a:ext cx="10318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Normal red blood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cells are full of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individual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</a:rPr>
              <a:t>hemoglobin</a:t>
            </a:r>
          </a:p>
          <a:p>
            <a:pPr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</a:rPr>
              <a:t>moledules, each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</a:rPr>
              <a:t>carrying oxygen.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49" name="Text Box 23"/>
          <p:cNvSpPr txBox="1">
            <a:spLocks noChangeArrowheads="1"/>
          </p:cNvSpPr>
          <p:nvPr/>
        </p:nvSpPr>
        <p:spPr bwMode="auto">
          <a:xfrm>
            <a:off x="3711575" y="5089525"/>
            <a:ext cx="3905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10 µm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50" name="Text Box 24"/>
          <p:cNvSpPr txBox="1">
            <a:spLocks noChangeArrowheads="1"/>
          </p:cNvSpPr>
          <p:nvPr/>
        </p:nvSpPr>
        <p:spPr bwMode="auto">
          <a:xfrm>
            <a:off x="2509838" y="346075"/>
            <a:ext cx="1222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400" i="1">
                <a:solidFill>
                  <a:srgbClr val="E8241C"/>
                </a:solidFill>
                <a:cs typeface="Geneva" charset="0"/>
                <a:sym typeface="Symbol" charset="0"/>
              </a:rPr>
              <a:t>Normal hemoglobin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51" name="Text Box 25"/>
          <p:cNvSpPr txBox="1">
            <a:spLocks noChangeArrowheads="1"/>
          </p:cNvSpPr>
          <p:nvPr/>
        </p:nvSpPr>
        <p:spPr bwMode="auto">
          <a:xfrm>
            <a:off x="3760788" y="24606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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52" name="Text Box 26"/>
          <p:cNvSpPr txBox="1">
            <a:spLocks noChangeArrowheads="1"/>
          </p:cNvSpPr>
          <p:nvPr/>
        </p:nvSpPr>
        <p:spPr bwMode="auto">
          <a:xfrm>
            <a:off x="2674938" y="31083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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53" name="Text Box 27"/>
          <p:cNvSpPr txBox="1">
            <a:spLocks noChangeArrowheads="1"/>
          </p:cNvSpPr>
          <p:nvPr/>
        </p:nvSpPr>
        <p:spPr bwMode="auto">
          <a:xfrm>
            <a:off x="2598738" y="24860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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54" name="Text Box 28"/>
          <p:cNvSpPr txBox="1">
            <a:spLocks noChangeArrowheads="1"/>
          </p:cNvSpPr>
          <p:nvPr/>
        </p:nvSpPr>
        <p:spPr bwMode="auto">
          <a:xfrm>
            <a:off x="3519488" y="31210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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55" name="Text Box 29"/>
          <p:cNvSpPr txBox="1">
            <a:spLocks noChangeArrowheads="1"/>
          </p:cNvSpPr>
          <p:nvPr/>
        </p:nvSpPr>
        <p:spPr bwMode="auto">
          <a:xfrm>
            <a:off x="2427288" y="7207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1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56" name="Text Box 30"/>
          <p:cNvSpPr txBox="1">
            <a:spLocks noChangeArrowheads="1"/>
          </p:cNvSpPr>
          <p:nvPr/>
        </p:nvSpPr>
        <p:spPr bwMode="auto">
          <a:xfrm>
            <a:off x="2617788" y="7207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2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57" name="Text Box 31"/>
          <p:cNvSpPr txBox="1">
            <a:spLocks noChangeArrowheads="1"/>
          </p:cNvSpPr>
          <p:nvPr/>
        </p:nvSpPr>
        <p:spPr bwMode="auto">
          <a:xfrm>
            <a:off x="2820988" y="7207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3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58" name="Text Box 32"/>
          <p:cNvSpPr txBox="1">
            <a:spLocks noChangeArrowheads="1"/>
          </p:cNvSpPr>
          <p:nvPr/>
        </p:nvSpPr>
        <p:spPr bwMode="auto">
          <a:xfrm>
            <a:off x="3011488" y="7207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4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59" name="Text Box 33"/>
          <p:cNvSpPr txBox="1">
            <a:spLocks noChangeArrowheads="1"/>
          </p:cNvSpPr>
          <p:nvPr/>
        </p:nvSpPr>
        <p:spPr bwMode="auto">
          <a:xfrm>
            <a:off x="3208338" y="7207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5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60" name="Text Box 34"/>
          <p:cNvSpPr txBox="1">
            <a:spLocks noChangeArrowheads="1"/>
          </p:cNvSpPr>
          <p:nvPr/>
        </p:nvSpPr>
        <p:spPr bwMode="auto">
          <a:xfrm>
            <a:off x="3398838" y="7207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6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61" name="Text Box 35"/>
          <p:cNvSpPr txBox="1">
            <a:spLocks noChangeArrowheads="1"/>
          </p:cNvSpPr>
          <p:nvPr/>
        </p:nvSpPr>
        <p:spPr bwMode="auto">
          <a:xfrm>
            <a:off x="3602038" y="7207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7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62" name="Text Box 36"/>
          <p:cNvSpPr txBox="1">
            <a:spLocks noChangeArrowheads="1"/>
          </p:cNvSpPr>
          <p:nvPr/>
        </p:nvSpPr>
        <p:spPr bwMode="auto">
          <a:xfrm>
            <a:off x="2382838" y="561975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Val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63" name="Text Box 37"/>
          <p:cNvSpPr txBox="1">
            <a:spLocks noChangeArrowheads="1"/>
          </p:cNvSpPr>
          <p:nvPr/>
        </p:nvSpPr>
        <p:spPr bwMode="auto">
          <a:xfrm>
            <a:off x="2573338" y="555625"/>
            <a:ext cx="17462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His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64" name="Text Box 38"/>
          <p:cNvSpPr txBox="1">
            <a:spLocks noChangeArrowheads="1"/>
          </p:cNvSpPr>
          <p:nvPr/>
        </p:nvSpPr>
        <p:spPr bwMode="auto">
          <a:xfrm>
            <a:off x="2763838" y="561975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Leu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65" name="Text Box 39"/>
          <p:cNvSpPr txBox="1">
            <a:spLocks noChangeArrowheads="1"/>
          </p:cNvSpPr>
          <p:nvPr/>
        </p:nvSpPr>
        <p:spPr bwMode="auto">
          <a:xfrm>
            <a:off x="2960688" y="568325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Thr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66" name="Text Box 40"/>
          <p:cNvSpPr txBox="1">
            <a:spLocks noChangeArrowheads="1"/>
          </p:cNvSpPr>
          <p:nvPr/>
        </p:nvSpPr>
        <p:spPr bwMode="auto">
          <a:xfrm>
            <a:off x="3151188" y="568325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Pro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67" name="Text Box 41"/>
          <p:cNvSpPr txBox="1">
            <a:spLocks noChangeArrowheads="1"/>
          </p:cNvSpPr>
          <p:nvPr/>
        </p:nvSpPr>
        <p:spPr bwMode="auto">
          <a:xfrm>
            <a:off x="3354388" y="561975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Glu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68" name="Text Box 42"/>
          <p:cNvSpPr txBox="1">
            <a:spLocks noChangeArrowheads="1"/>
          </p:cNvSpPr>
          <p:nvPr/>
        </p:nvSpPr>
        <p:spPr bwMode="auto">
          <a:xfrm>
            <a:off x="3544888" y="561975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Glu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69" name="Line 43"/>
          <p:cNvSpPr>
            <a:spLocks noChangeShapeType="1"/>
          </p:cNvSpPr>
          <p:nvPr/>
        </p:nvSpPr>
        <p:spPr bwMode="auto">
          <a:xfrm>
            <a:off x="3548063" y="5237163"/>
            <a:ext cx="714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0" name="Line 44"/>
          <p:cNvSpPr>
            <a:spLocks noChangeShapeType="1"/>
          </p:cNvSpPr>
          <p:nvPr/>
        </p:nvSpPr>
        <p:spPr bwMode="auto">
          <a:xfrm>
            <a:off x="3548063" y="5199063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1" name="Line 45"/>
          <p:cNvSpPr>
            <a:spLocks noChangeShapeType="1"/>
          </p:cNvSpPr>
          <p:nvPr/>
        </p:nvSpPr>
        <p:spPr bwMode="auto">
          <a:xfrm>
            <a:off x="4264025" y="5199063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2" name="Text Box 46"/>
          <p:cNvSpPr txBox="1">
            <a:spLocks noChangeArrowheads="1"/>
          </p:cNvSpPr>
          <p:nvPr/>
        </p:nvSpPr>
        <p:spPr bwMode="auto">
          <a:xfrm>
            <a:off x="4732338" y="5381625"/>
            <a:ext cx="6445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Red blood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cell shape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73" name="Text Box 47"/>
          <p:cNvSpPr txBox="1">
            <a:spLocks noChangeArrowheads="1"/>
          </p:cNvSpPr>
          <p:nvPr/>
        </p:nvSpPr>
        <p:spPr bwMode="auto">
          <a:xfrm>
            <a:off x="7805738" y="1254125"/>
            <a:ext cx="5619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 subunit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74" name="Text Box 48"/>
          <p:cNvSpPr txBox="1">
            <a:spLocks noChangeArrowheads="1"/>
          </p:cNvSpPr>
          <p:nvPr/>
        </p:nvSpPr>
        <p:spPr bwMode="auto">
          <a:xfrm>
            <a:off x="5657850" y="960438"/>
            <a:ext cx="7334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Exposed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hydrophobic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</a:rPr>
              <a:t>region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75" name="Text Box 49"/>
          <p:cNvSpPr txBox="1">
            <a:spLocks noChangeArrowheads="1"/>
          </p:cNvSpPr>
          <p:nvPr/>
        </p:nvSpPr>
        <p:spPr bwMode="auto">
          <a:xfrm>
            <a:off x="5637213" y="2671763"/>
            <a:ext cx="720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Sickle-cell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hemoglobin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76" name="Text Box 50"/>
          <p:cNvSpPr txBox="1">
            <a:spLocks noChangeArrowheads="1"/>
          </p:cNvSpPr>
          <p:nvPr/>
        </p:nvSpPr>
        <p:spPr bwMode="auto">
          <a:xfrm>
            <a:off x="6500813" y="30194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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77" name="Text Box 51"/>
          <p:cNvSpPr txBox="1">
            <a:spLocks noChangeArrowheads="1"/>
          </p:cNvSpPr>
          <p:nvPr/>
        </p:nvSpPr>
        <p:spPr bwMode="auto">
          <a:xfrm>
            <a:off x="6537325" y="23971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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78" name="Text Box 52"/>
          <p:cNvSpPr txBox="1">
            <a:spLocks noChangeArrowheads="1"/>
          </p:cNvSpPr>
          <p:nvPr/>
        </p:nvSpPr>
        <p:spPr bwMode="auto">
          <a:xfrm>
            <a:off x="5640388" y="3771900"/>
            <a:ext cx="11588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Molecules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interact with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one another and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crystallize into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a fiber; capacity</a:t>
            </a:r>
          </a:p>
          <a:p>
            <a:pPr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to carry oxygen</a:t>
            </a:r>
          </a:p>
          <a:p>
            <a:pPr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is greatly reduced.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79" name="Text Box 53"/>
          <p:cNvSpPr txBox="1">
            <a:spLocks noChangeArrowheads="1"/>
          </p:cNvSpPr>
          <p:nvPr/>
        </p:nvSpPr>
        <p:spPr bwMode="auto">
          <a:xfrm>
            <a:off x="7626350" y="25622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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80" name="Text Box 54"/>
          <p:cNvSpPr txBox="1">
            <a:spLocks noChangeArrowheads="1"/>
          </p:cNvSpPr>
          <p:nvPr/>
        </p:nvSpPr>
        <p:spPr bwMode="auto">
          <a:xfrm>
            <a:off x="7612063" y="290512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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81" name="Text Box 55"/>
          <p:cNvSpPr txBox="1">
            <a:spLocks noChangeArrowheads="1"/>
          </p:cNvSpPr>
          <p:nvPr/>
        </p:nvSpPr>
        <p:spPr bwMode="auto">
          <a:xfrm>
            <a:off x="5646738" y="5381625"/>
            <a:ext cx="12350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Fibers of abnormal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hemoglobin deform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red blood cell into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sickle shape.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82" name="Text Box 56"/>
          <p:cNvSpPr txBox="1">
            <a:spLocks noChangeArrowheads="1"/>
          </p:cNvSpPr>
          <p:nvPr/>
        </p:nvSpPr>
        <p:spPr bwMode="auto">
          <a:xfrm>
            <a:off x="7667625" y="5089525"/>
            <a:ext cx="3905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000">
                <a:solidFill>
                  <a:schemeClr val="tx1"/>
                </a:solidFill>
                <a:cs typeface="Geneva" charset="0"/>
                <a:sym typeface="Symbol" charset="0"/>
              </a:rPr>
              <a:t>10 µm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83" name="Line 57"/>
          <p:cNvSpPr>
            <a:spLocks noChangeShapeType="1"/>
          </p:cNvSpPr>
          <p:nvPr/>
        </p:nvSpPr>
        <p:spPr bwMode="auto">
          <a:xfrm>
            <a:off x="7510463" y="5243513"/>
            <a:ext cx="714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84" name="Line 58"/>
          <p:cNvSpPr>
            <a:spLocks noChangeShapeType="1"/>
          </p:cNvSpPr>
          <p:nvPr/>
        </p:nvSpPr>
        <p:spPr bwMode="auto">
          <a:xfrm>
            <a:off x="7510463" y="5205413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85" name="Line 59"/>
          <p:cNvSpPr>
            <a:spLocks noChangeShapeType="1"/>
          </p:cNvSpPr>
          <p:nvPr/>
        </p:nvSpPr>
        <p:spPr bwMode="auto">
          <a:xfrm>
            <a:off x="8226425" y="5205413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86" name="Text Box 60"/>
          <p:cNvSpPr txBox="1">
            <a:spLocks noChangeArrowheads="1"/>
          </p:cNvSpPr>
          <p:nvPr/>
        </p:nvSpPr>
        <p:spPr bwMode="auto">
          <a:xfrm>
            <a:off x="6288088" y="346075"/>
            <a:ext cx="140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400" i="1">
                <a:solidFill>
                  <a:srgbClr val="E8241C"/>
                </a:solidFill>
                <a:cs typeface="Geneva" charset="0"/>
                <a:sym typeface="Symbol" charset="0"/>
              </a:rPr>
              <a:t>Sickle-cell hemoglobin</a:t>
            </a:r>
            <a:endParaRPr kumimoji="0" lang="en-US" sz="10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87" name="Text Box 61"/>
          <p:cNvSpPr txBox="1">
            <a:spLocks noChangeArrowheads="1"/>
          </p:cNvSpPr>
          <p:nvPr/>
        </p:nvSpPr>
        <p:spPr bwMode="auto">
          <a:xfrm>
            <a:off x="7488238" y="568325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Glu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88" name="Text Box 62"/>
          <p:cNvSpPr txBox="1">
            <a:spLocks noChangeArrowheads="1"/>
          </p:cNvSpPr>
          <p:nvPr/>
        </p:nvSpPr>
        <p:spPr bwMode="auto">
          <a:xfrm>
            <a:off x="7094538" y="568325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Pro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89" name="Text Box 63"/>
          <p:cNvSpPr txBox="1">
            <a:spLocks noChangeArrowheads="1"/>
          </p:cNvSpPr>
          <p:nvPr/>
        </p:nvSpPr>
        <p:spPr bwMode="auto">
          <a:xfrm>
            <a:off x="6897688" y="561975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Thr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90" name="Text Box 64"/>
          <p:cNvSpPr txBox="1">
            <a:spLocks noChangeArrowheads="1"/>
          </p:cNvSpPr>
          <p:nvPr/>
        </p:nvSpPr>
        <p:spPr bwMode="auto">
          <a:xfrm>
            <a:off x="6694488" y="568325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Leu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91" name="Text Box 65"/>
          <p:cNvSpPr txBox="1">
            <a:spLocks noChangeArrowheads="1"/>
          </p:cNvSpPr>
          <p:nvPr/>
        </p:nvSpPr>
        <p:spPr bwMode="auto">
          <a:xfrm>
            <a:off x="6503988" y="561975"/>
            <a:ext cx="17462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His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92" name="Text Box 66"/>
          <p:cNvSpPr txBox="1">
            <a:spLocks noChangeArrowheads="1"/>
          </p:cNvSpPr>
          <p:nvPr/>
        </p:nvSpPr>
        <p:spPr bwMode="auto">
          <a:xfrm>
            <a:off x="6307138" y="568325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Val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93" name="Text Box 67"/>
          <p:cNvSpPr txBox="1">
            <a:spLocks noChangeArrowheads="1"/>
          </p:cNvSpPr>
          <p:nvPr/>
        </p:nvSpPr>
        <p:spPr bwMode="auto">
          <a:xfrm>
            <a:off x="7297738" y="561975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800">
                <a:solidFill>
                  <a:schemeClr val="bg1"/>
                </a:solidFill>
                <a:cs typeface="Geneva" charset="0"/>
                <a:sym typeface="Symbol" charset="0"/>
              </a:rPr>
              <a:t>Val</a:t>
            </a:r>
            <a:endParaRPr kumimoji="0" lang="en-US" sz="8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46494" name="Text Box 68"/>
          <p:cNvSpPr txBox="1">
            <a:spLocks noChangeArrowheads="1"/>
          </p:cNvSpPr>
          <p:nvPr/>
        </p:nvSpPr>
        <p:spPr bwMode="auto">
          <a:xfrm>
            <a:off x="6351588" y="71437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1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95" name="Text Box 69"/>
          <p:cNvSpPr txBox="1">
            <a:spLocks noChangeArrowheads="1"/>
          </p:cNvSpPr>
          <p:nvPr/>
        </p:nvSpPr>
        <p:spPr bwMode="auto">
          <a:xfrm>
            <a:off x="6548438" y="71437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2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96" name="Text Box 70"/>
          <p:cNvSpPr txBox="1">
            <a:spLocks noChangeArrowheads="1"/>
          </p:cNvSpPr>
          <p:nvPr/>
        </p:nvSpPr>
        <p:spPr bwMode="auto">
          <a:xfrm>
            <a:off x="6745288" y="71437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3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97" name="Text Box 71"/>
          <p:cNvSpPr txBox="1">
            <a:spLocks noChangeArrowheads="1"/>
          </p:cNvSpPr>
          <p:nvPr/>
        </p:nvSpPr>
        <p:spPr bwMode="auto">
          <a:xfrm>
            <a:off x="6942138" y="71437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4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98" name="Text Box 72"/>
          <p:cNvSpPr txBox="1">
            <a:spLocks noChangeArrowheads="1"/>
          </p:cNvSpPr>
          <p:nvPr/>
        </p:nvSpPr>
        <p:spPr bwMode="auto">
          <a:xfrm>
            <a:off x="7145338" y="71437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5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499" name="Text Box 73"/>
          <p:cNvSpPr txBox="1">
            <a:spLocks noChangeArrowheads="1"/>
          </p:cNvSpPr>
          <p:nvPr/>
        </p:nvSpPr>
        <p:spPr bwMode="auto">
          <a:xfrm>
            <a:off x="7342188" y="714375"/>
            <a:ext cx="984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rgbClr val="E11C26"/>
                </a:solidFill>
                <a:cs typeface="Geneva" charset="0"/>
                <a:sym typeface="Symbol" charset="0"/>
              </a:rPr>
              <a:t>6</a:t>
            </a:r>
            <a:endParaRPr kumimoji="0" lang="en-US" sz="900">
              <a:solidFill>
                <a:srgbClr val="E11C26"/>
              </a:solidFill>
              <a:latin typeface="Times" charset="0"/>
              <a:cs typeface="Geneva" charset="0"/>
            </a:endParaRPr>
          </a:p>
        </p:txBody>
      </p:sp>
      <p:sp>
        <p:nvSpPr>
          <p:cNvPr id="146500" name="Text Box 74"/>
          <p:cNvSpPr txBox="1">
            <a:spLocks noChangeArrowheads="1"/>
          </p:cNvSpPr>
          <p:nvPr/>
        </p:nvSpPr>
        <p:spPr bwMode="auto">
          <a:xfrm>
            <a:off x="7539038" y="714375"/>
            <a:ext cx="857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900">
                <a:solidFill>
                  <a:schemeClr val="tx1"/>
                </a:solidFill>
                <a:cs typeface="Geneva" charset="0"/>
                <a:sym typeface="Symbol" charset="0"/>
              </a:rPr>
              <a:t>7</a:t>
            </a:r>
            <a:endParaRPr kumimoji="0" lang="en-US" sz="9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6501" name="Rectangle 76"/>
          <p:cNvSpPr>
            <a:spLocks noGrp="1" noChangeArrowheads="1"/>
          </p:cNvSpPr>
          <p:nvPr>
            <p:ph type="title"/>
          </p:nvPr>
        </p:nvSpPr>
        <p:spPr>
          <a:xfrm flipV="1">
            <a:off x="304800" y="-419100"/>
            <a:ext cx="8534400" cy="503238"/>
          </a:xfrm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8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71575"/>
            <a:ext cx="8534400" cy="450277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 </a:t>
            </a:r>
            <a:r>
              <a:rPr lang="en-US" b="1" dirty="0">
                <a:latin typeface="Arial" charset="0"/>
                <a:cs typeface="Arial" charset="0"/>
              </a:rPr>
              <a:t>condensation reaction </a:t>
            </a:r>
            <a:r>
              <a:rPr lang="en-US" dirty="0">
                <a:latin typeface="Arial" charset="0"/>
                <a:cs typeface="Arial" charset="0"/>
              </a:rPr>
              <a:t>or </a:t>
            </a:r>
            <a:r>
              <a:rPr lang="en-US" b="1" dirty="0" smtClean="0">
                <a:latin typeface="Arial" charset="0"/>
                <a:cs typeface="Arial" charset="0"/>
              </a:rPr>
              <a:t>dehydration </a:t>
            </a:r>
            <a:r>
              <a:rPr lang="en-US" b="1" dirty="0">
                <a:latin typeface="Arial" charset="0"/>
                <a:cs typeface="Arial" charset="0"/>
              </a:rPr>
              <a:t>reaction </a:t>
            </a:r>
            <a:r>
              <a:rPr lang="en-US" b="1" dirty="0" smtClean="0">
                <a:latin typeface="Arial" charset="0"/>
                <a:cs typeface="Arial" charset="0"/>
              </a:rPr>
              <a:t>= </a:t>
            </a:r>
            <a:r>
              <a:rPr lang="en-US" dirty="0" smtClean="0">
                <a:latin typeface="Arial" charset="0"/>
                <a:cs typeface="Arial" charset="0"/>
              </a:rPr>
              <a:t>two </a:t>
            </a:r>
            <a:r>
              <a:rPr lang="en-US" dirty="0">
                <a:latin typeface="Arial" charset="0"/>
                <a:cs typeface="Arial" charset="0"/>
              </a:rPr>
              <a:t>monomers bond together through the loss of a water molecule:  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400" b="1" i="1" dirty="0">
                <a:solidFill>
                  <a:srgbClr val="E8241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smtClean="0">
                <a:solidFill>
                  <a:srgbClr val="E8241C"/>
                </a:solidFill>
                <a:latin typeface="Arial" charset="0"/>
                <a:cs typeface="Arial" charset="0"/>
              </a:rPr>
              <a:t>  dehydration </a:t>
            </a:r>
            <a:r>
              <a:rPr lang="en-US" sz="2400" b="1" i="1" dirty="0">
                <a:solidFill>
                  <a:srgbClr val="E8241C"/>
                </a:solidFill>
                <a:latin typeface="Arial" charset="0"/>
                <a:cs typeface="Arial" charset="0"/>
              </a:rPr>
              <a:t>synthesis = build by removing </a:t>
            </a:r>
            <a:r>
              <a:rPr lang="en-US" sz="2400" b="1" i="1" dirty="0" smtClean="0">
                <a:solidFill>
                  <a:srgbClr val="E8241C"/>
                </a:solidFill>
                <a:latin typeface="Arial" charset="0"/>
                <a:cs typeface="Arial" charset="0"/>
              </a:rPr>
              <a:t>H-O-H</a:t>
            </a:r>
            <a:r>
              <a:rPr lang="en-US" sz="2400" b="1" i="1" dirty="0">
                <a:solidFill>
                  <a:srgbClr val="E8241C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Enzymes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are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catalysts </a:t>
            </a:r>
            <a:r>
              <a:rPr lang="en-US" dirty="0" smtClean="0">
                <a:latin typeface="Arial" charset="0"/>
                <a:cs typeface="Arial" charset="0"/>
              </a:rPr>
              <a:t>=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speed up </a:t>
            </a:r>
            <a:r>
              <a:rPr lang="en-US" dirty="0">
                <a:latin typeface="Arial" charset="0"/>
                <a:cs typeface="Arial" charset="0"/>
              </a:rPr>
              <a:t>chemical reactions.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Polymers are </a:t>
            </a:r>
            <a:r>
              <a:rPr lang="en-US" dirty="0" smtClean="0">
                <a:latin typeface="Arial" charset="0"/>
                <a:cs typeface="Arial" charset="0"/>
              </a:rPr>
              <a:t>broken down to </a:t>
            </a:r>
            <a:r>
              <a:rPr lang="en-US" dirty="0">
                <a:latin typeface="Arial" charset="0"/>
                <a:cs typeface="Arial" charset="0"/>
              </a:rPr>
              <a:t>monomers by </a:t>
            </a:r>
            <a:r>
              <a:rPr lang="en-US" sz="2800" b="1" i="1" dirty="0" smtClean="0">
                <a:solidFill>
                  <a:srgbClr val="E8241C"/>
                </a:solidFill>
                <a:latin typeface="Arial" charset="0"/>
                <a:cs typeface="Arial" charset="0"/>
              </a:rPr>
              <a:t>hydrolysis =  </a:t>
            </a:r>
            <a:r>
              <a:rPr lang="en-US" sz="2800" b="1" i="1" dirty="0">
                <a:solidFill>
                  <a:srgbClr val="E8241C"/>
                </a:solidFill>
                <a:latin typeface="Arial" charset="0"/>
                <a:cs typeface="Arial" charset="0"/>
              </a:rPr>
              <a:t>breaking down by adding HOH.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15938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The </a:t>
            </a:r>
            <a:r>
              <a:rPr lang="en-US">
                <a:solidFill>
                  <a:srgbClr val="0000FF"/>
                </a:solidFill>
                <a:latin typeface="Times New Roman" charset="0"/>
                <a:cs typeface="Arial" charset="0"/>
              </a:rPr>
              <a:t>Synthesis</a:t>
            </a:r>
            <a:r>
              <a:rPr lang="en-US">
                <a:latin typeface="Times New Roman" charset="0"/>
                <a:cs typeface="Arial" charset="0"/>
              </a:rPr>
              <a:t> and </a:t>
            </a:r>
            <a:r>
              <a:rPr lang="en-US">
                <a:solidFill>
                  <a:srgbClr val="0000FF"/>
                </a:solidFill>
                <a:latin typeface="Times New Roman" charset="0"/>
                <a:cs typeface="Arial" charset="0"/>
              </a:rPr>
              <a:t>Breakdown</a:t>
            </a:r>
            <a:r>
              <a:rPr lang="en-US">
                <a:latin typeface="Times New Roman" charset="0"/>
                <a:cs typeface="Arial" charset="0"/>
              </a:rPr>
              <a:t> of Polymers</a:t>
            </a:r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b="1">
              <a:solidFill>
                <a:srgbClr val="03469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b="1">
              <a:solidFill>
                <a:srgbClr val="03469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41678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7" descr="05_22cSickleCellDisea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295275"/>
            <a:ext cx="6681787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8"/>
          <p:cNvSpPr>
            <a:spLocks noChangeArrowheads="1"/>
          </p:cNvSpPr>
          <p:nvPr/>
        </p:nvSpPr>
        <p:spPr bwMode="auto">
          <a:xfrm>
            <a:off x="152400" y="0"/>
            <a:ext cx="899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sz="1800" i="1">
                <a:solidFill>
                  <a:srgbClr val="0000FF"/>
                </a:solidFill>
                <a:latin typeface="Times New Roman" charset="0"/>
              </a:rPr>
              <a:t> A single amino acid substitution in a protein causes sickle-cell disease</a:t>
            </a:r>
            <a:endParaRPr kumimoji="0" lang="en-US" sz="2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8484" name="Text Box 9"/>
          <p:cNvSpPr txBox="1">
            <a:spLocks noChangeArrowheads="1"/>
          </p:cNvSpPr>
          <p:nvPr/>
        </p:nvSpPr>
        <p:spPr bwMode="auto">
          <a:xfrm>
            <a:off x="1252538" y="4149725"/>
            <a:ext cx="3073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600">
                <a:solidFill>
                  <a:schemeClr val="tx1"/>
                </a:solidFill>
                <a:cs typeface="Geneva" charset="0"/>
                <a:sym typeface="Symbol" charset="0"/>
              </a:rPr>
              <a:t>Normal red blood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600">
                <a:solidFill>
                  <a:schemeClr val="tx1"/>
                </a:solidFill>
                <a:cs typeface="Geneva" charset="0"/>
                <a:sym typeface="Symbol" charset="0"/>
              </a:rPr>
              <a:t>cells are full of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600">
                <a:solidFill>
                  <a:schemeClr val="tx1"/>
                </a:solidFill>
                <a:cs typeface="Geneva" charset="0"/>
                <a:sym typeface="Symbol" charset="0"/>
              </a:rPr>
              <a:t>individual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600">
                <a:solidFill>
                  <a:schemeClr val="tx1"/>
                </a:solidFill>
                <a:cs typeface="Geneva" charset="0"/>
                <a:sym typeface="Symbol" charset="0"/>
              </a:rPr>
              <a:t>hemoglobin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600">
                <a:solidFill>
                  <a:schemeClr val="tx1"/>
                </a:solidFill>
                <a:cs typeface="Geneva" charset="0"/>
                <a:sym typeface="Symbol" charset="0"/>
              </a:rPr>
              <a:t>molecules, each 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600">
                <a:solidFill>
                  <a:schemeClr val="tx1"/>
                </a:solidFill>
                <a:cs typeface="Geneva" charset="0"/>
                <a:sym typeface="Symbol" charset="0"/>
              </a:rPr>
              <a:t>carrying oxygen.</a:t>
            </a:r>
            <a:endParaRPr kumimoji="0" lang="en-US" sz="26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8485" name="Text Box 10"/>
          <p:cNvSpPr txBox="1">
            <a:spLocks noChangeArrowheads="1"/>
          </p:cNvSpPr>
          <p:nvPr/>
        </p:nvSpPr>
        <p:spPr bwMode="auto">
          <a:xfrm>
            <a:off x="4843463" y="4152900"/>
            <a:ext cx="32512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600">
                <a:solidFill>
                  <a:schemeClr val="tx1"/>
                </a:solidFill>
                <a:cs typeface="Geneva" charset="0"/>
                <a:sym typeface="Symbol" charset="0"/>
              </a:rPr>
              <a:t>Fibers of abnormal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600">
                <a:solidFill>
                  <a:schemeClr val="tx1"/>
                </a:solidFill>
                <a:cs typeface="Geneva" charset="0"/>
                <a:sym typeface="Symbol" charset="0"/>
              </a:rPr>
              <a:t>hemoglobin deform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600">
                <a:solidFill>
                  <a:schemeClr val="tx1"/>
                </a:solidFill>
                <a:cs typeface="Geneva" charset="0"/>
                <a:sym typeface="Symbol" charset="0"/>
              </a:rPr>
              <a:t>red blood cell into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600">
                <a:solidFill>
                  <a:schemeClr val="tx1"/>
                </a:solidFill>
                <a:cs typeface="Geneva" charset="0"/>
                <a:sym typeface="Symbol" charset="0"/>
              </a:rPr>
              <a:t>sickle shape.</a:t>
            </a:r>
            <a:endParaRPr kumimoji="0" lang="en-US" sz="26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8486" name="Text Box 11"/>
          <p:cNvSpPr txBox="1">
            <a:spLocks noChangeArrowheads="1"/>
          </p:cNvSpPr>
          <p:nvPr/>
        </p:nvSpPr>
        <p:spPr bwMode="auto">
          <a:xfrm>
            <a:off x="2719388" y="28575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600">
                <a:solidFill>
                  <a:schemeClr val="tx1"/>
                </a:solidFill>
                <a:cs typeface="Geneva" charset="0"/>
                <a:sym typeface="Symbol" charset="0"/>
              </a:rPr>
              <a:t>10 µm</a:t>
            </a:r>
            <a:endParaRPr kumimoji="0" lang="en-US" sz="26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8487" name="Text Box 12"/>
          <p:cNvSpPr txBox="1">
            <a:spLocks noChangeArrowheads="1"/>
          </p:cNvSpPr>
          <p:nvPr/>
        </p:nvSpPr>
        <p:spPr bwMode="auto">
          <a:xfrm>
            <a:off x="6300788" y="27305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2600">
                <a:solidFill>
                  <a:schemeClr val="tx1"/>
                </a:solidFill>
                <a:cs typeface="Geneva" charset="0"/>
                <a:sym typeface="Symbol" charset="0"/>
              </a:rPr>
              <a:t>10 µm</a:t>
            </a:r>
            <a:endParaRPr kumimoji="0" lang="en-US" sz="26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48488" name="Line 13"/>
          <p:cNvSpPr>
            <a:spLocks noChangeShapeType="1"/>
          </p:cNvSpPr>
          <p:nvPr/>
        </p:nvSpPr>
        <p:spPr bwMode="auto">
          <a:xfrm>
            <a:off x="2320925" y="5461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9" name="Line 14"/>
          <p:cNvSpPr>
            <a:spLocks noChangeShapeType="1"/>
          </p:cNvSpPr>
          <p:nvPr/>
        </p:nvSpPr>
        <p:spPr bwMode="auto">
          <a:xfrm>
            <a:off x="4162425" y="5588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0" name="Line 15"/>
          <p:cNvSpPr>
            <a:spLocks noChangeShapeType="1"/>
          </p:cNvSpPr>
          <p:nvPr/>
        </p:nvSpPr>
        <p:spPr bwMode="auto">
          <a:xfrm>
            <a:off x="5902325" y="5461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1" name="Line 16"/>
          <p:cNvSpPr>
            <a:spLocks noChangeShapeType="1"/>
          </p:cNvSpPr>
          <p:nvPr/>
        </p:nvSpPr>
        <p:spPr bwMode="auto">
          <a:xfrm>
            <a:off x="7743825" y="5588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2" name="Line 17"/>
          <p:cNvSpPr>
            <a:spLocks noChangeShapeType="1"/>
          </p:cNvSpPr>
          <p:nvPr/>
        </p:nvSpPr>
        <p:spPr bwMode="auto">
          <a:xfrm>
            <a:off x="2320925" y="660400"/>
            <a:ext cx="18415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Line 18"/>
          <p:cNvSpPr>
            <a:spLocks noChangeShapeType="1"/>
          </p:cNvSpPr>
          <p:nvPr/>
        </p:nvSpPr>
        <p:spPr bwMode="auto">
          <a:xfrm>
            <a:off x="5902325" y="673100"/>
            <a:ext cx="185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0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sz="3200" i="1">
                <a:solidFill>
                  <a:srgbClr val="E8241C"/>
                </a:solidFill>
                <a:latin typeface="Times New Roman" charset="0"/>
                <a:cs typeface="Arial" charset="0"/>
              </a:rPr>
              <a:t>Environmental Factors</a:t>
            </a:r>
            <a:r>
              <a:rPr lang="en-US" sz="3200" i="1">
                <a:latin typeface="Times New Roman" charset="0"/>
                <a:cs typeface="Arial" charset="0"/>
              </a:rPr>
              <a:t> </a:t>
            </a:r>
            <a:r>
              <a:rPr lang="en-US" i="1">
                <a:latin typeface="Times New Roman" charset="0"/>
                <a:cs typeface="Arial" charset="0"/>
              </a:rPr>
              <a:t>Affect </a:t>
            </a:r>
            <a:r>
              <a:rPr lang="en-US" sz="3200" i="1">
                <a:solidFill>
                  <a:srgbClr val="E8241C"/>
                </a:solidFill>
                <a:latin typeface="Times New Roman" charset="0"/>
                <a:cs typeface="Arial" charset="0"/>
              </a:rPr>
              <a:t>Protein Structure</a:t>
            </a:r>
            <a:endParaRPr lang="en-US" b="0">
              <a:solidFill>
                <a:srgbClr val="034694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3006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In addition to primary structure, physical and chemical conditions can affect protein structure.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Alterations in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pH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salt concentration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temperature</a:t>
            </a:r>
            <a:r>
              <a:rPr lang="en-US">
                <a:latin typeface="Arial" charset="0"/>
                <a:cs typeface="Arial" charset="0"/>
              </a:rPr>
              <a:t>, or other environmental factors can cause a protein to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unravel </a:t>
            </a:r>
            <a:r>
              <a:rPr lang="en-US">
                <a:latin typeface="Arial" charset="0"/>
                <a:cs typeface="Arial" charset="0"/>
              </a:rPr>
              <a:t>and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loose it</a:t>
            </a:r>
            <a:r>
              <a:rPr lang="en-US">
                <a:latin typeface="Arial" charset="0"/>
                <a:cs typeface="Arial" charset="0"/>
              </a:rPr>
              <a:t>s native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shape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This </a:t>
            </a:r>
            <a:r>
              <a:rPr lang="en-US" b="1" i="1">
                <a:solidFill>
                  <a:srgbClr val="E8241C"/>
                </a:solidFill>
                <a:latin typeface="Arial" charset="0"/>
                <a:cs typeface="Arial" charset="0"/>
              </a:rPr>
              <a:t>shape change</a:t>
            </a:r>
            <a:r>
              <a:rPr lang="en-US">
                <a:latin typeface="Arial" charset="0"/>
                <a:cs typeface="Arial" charset="0"/>
              </a:rPr>
              <a:t> is called </a:t>
            </a:r>
            <a:r>
              <a:rPr lang="en-US" b="1" i="1">
                <a:solidFill>
                  <a:srgbClr val="E8241C"/>
                </a:solidFill>
                <a:latin typeface="Arial" charset="0"/>
                <a:cs typeface="Arial" charset="0"/>
              </a:rPr>
              <a:t>denaturation.</a:t>
            </a:r>
            <a:endParaRPr lang="en-US" b="1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 denatured protein is biologically </a:t>
            </a:r>
            <a:r>
              <a:rPr lang="en-US">
                <a:solidFill>
                  <a:srgbClr val="E8241C"/>
                </a:solidFill>
                <a:latin typeface="Arial" charset="0"/>
                <a:cs typeface="Arial" charset="0"/>
              </a:rPr>
              <a:t>inactive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5053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4" name="Text Box 7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29505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6" descr="05_23ProteinDenatur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412875"/>
            <a:ext cx="8555037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7"/>
          <p:cNvSpPr>
            <a:spLocks noChangeArrowheads="1"/>
          </p:cNvSpPr>
          <p:nvPr/>
        </p:nvSpPr>
        <p:spPr bwMode="auto">
          <a:xfrm>
            <a:off x="152400" y="0"/>
            <a:ext cx="952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sz="2800" i="1">
                <a:solidFill>
                  <a:srgbClr val="0000FF"/>
                </a:solidFill>
                <a:latin typeface="Times New Roman" charset="0"/>
              </a:rPr>
              <a:t>Denaturation and renaturation of a protein</a:t>
            </a:r>
            <a:endParaRPr kumimoji="0" lang="en-US" sz="3200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2580" name="Text Box 8"/>
          <p:cNvSpPr txBox="1">
            <a:spLocks noChangeArrowheads="1"/>
          </p:cNvSpPr>
          <p:nvPr/>
        </p:nvSpPr>
        <p:spPr bwMode="auto">
          <a:xfrm>
            <a:off x="585788" y="4603750"/>
            <a:ext cx="2209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i="1">
                <a:solidFill>
                  <a:srgbClr val="E8241C"/>
                </a:solidFill>
                <a:cs typeface="Geneva" charset="0"/>
                <a:sym typeface="Symbol" charset="0"/>
              </a:rPr>
              <a:t>Normal</a:t>
            </a:r>
            <a:r>
              <a:rPr kumimoji="0" lang="en-US" sz="2200" i="1">
                <a:solidFill>
                  <a:srgbClr val="E8241C"/>
                </a:solidFill>
                <a:cs typeface="Geneva" charset="0"/>
                <a:sym typeface="Symbol" charset="0"/>
              </a:rPr>
              <a:t> </a:t>
            </a:r>
            <a:r>
              <a:rPr kumimoji="0" lang="en-US" sz="2200">
                <a:solidFill>
                  <a:schemeClr val="tx1"/>
                </a:solidFill>
                <a:cs typeface="Geneva" charset="0"/>
                <a:sym typeface="Symbol" charset="0"/>
              </a:rPr>
              <a:t>protein</a:t>
            </a:r>
            <a:endParaRPr kumimoji="0" lang="en-US" sz="22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52581" name="Text Box 9"/>
          <p:cNvSpPr txBox="1">
            <a:spLocks noChangeArrowheads="1"/>
          </p:cNvSpPr>
          <p:nvPr/>
        </p:nvSpPr>
        <p:spPr bwMode="auto">
          <a:xfrm>
            <a:off x="5957888" y="4600575"/>
            <a:ext cx="23907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i="1">
                <a:solidFill>
                  <a:srgbClr val="E8241C"/>
                </a:solidFill>
                <a:cs typeface="Geneva" charset="0"/>
                <a:sym typeface="Symbol" charset="0"/>
              </a:rPr>
              <a:t>Denatured</a:t>
            </a:r>
            <a:r>
              <a:rPr kumimoji="0" lang="en-US">
                <a:solidFill>
                  <a:schemeClr val="tx1"/>
                </a:solidFill>
                <a:cs typeface="Geneva" charset="0"/>
                <a:sym typeface="Symbol" charset="0"/>
              </a:rPr>
              <a:t> </a:t>
            </a:r>
            <a:r>
              <a:rPr kumimoji="0" lang="en-US" sz="2200">
                <a:solidFill>
                  <a:schemeClr val="tx1"/>
                </a:solidFill>
                <a:cs typeface="Geneva" charset="0"/>
                <a:sym typeface="Symbol" charset="0"/>
              </a:rPr>
              <a:t>protein</a:t>
            </a:r>
            <a:endParaRPr kumimoji="0" lang="en-US" sz="22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52582" name="Text Box 10"/>
          <p:cNvSpPr txBox="1">
            <a:spLocks noChangeArrowheads="1"/>
          </p:cNvSpPr>
          <p:nvPr/>
        </p:nvSpPr>
        <p:spPr bwMode="auto">
          <a:xfrm>
            <a:off x="3214688" y="1670050"/>
            <a:ext cx="17145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2200">
                <a:solidFill>
                  <a:schemeClr val="tx1"/>
                </a:solidFill>
                <a:cs typeface="Geneva" charset="0"/>
                <a:sym typeface="Symbol" charset="0"/>
              </a:rPr>
              <a:t>Denaturation</a:t>
            </a:r>
            <a:endParaRPr kumimoji="0" lang="en-US" sz="22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52583" name="Text Box 11"/>
          <p:cNvSpPr txBox="1">
            <a:spLocks noChangeArrowheads="1"/>
          </p:cNvSpPr>
          <p:nvPr/>
        </p:nvSpPr>
        <p:spPr bwMode="auto">
          <a:xfrm>
            <a:off x="3303588" y="4705350"/>
            <a:ext cx="17272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kumimoji="0" lang="en-US" sz="2200">
                <a:solidFill>
                  <a:schemeClr val="tx1"/>
                </a:solidFill>
                <a:cs typeface="Geneva" charset="0"/>
                <a:sym typeface="Symbol" charset="0"/>
              </a:rPr>
              <a:t>Renaturation</a:t>
            </a:r>
            <a:endParaRPr kumimoji="0" lang="en-US" sz="22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05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sz="3200" i="1">
                <a:solidFill>
                  <a:srgbClr val="E8241C"/>
                </a:solidFill>
                <a:latin typeface="Times New Roman" charset="0"/>
                <a:cs typeface="Arial" charset="0"/>
              </a:rPr>
              <a:t>Protein Folding</a:t>
            </a:r>
            <a:r>
              <a:rPr lang="en-US" sz="3200" i="1">
                <a:latin typeface="Times New Roman" charset="0"/>
                <a:cs typeface="Arial" charset="0"/>
              </a:rPr>
              <a:t> </a:t>
            </a:r>
            <a:r>
              <a:rPr lang="en-US" i="1">
                <a:latin typeface="Times New Roman" charset="0"/>
                <a:cs typeface="Arial" charset="0"/>
              </a:rPr>
              <a:t>in the Cell</a:t>
            </a:r>
            <a:endParaRPr lang="en-US" b="0">
              <a:solidFill>
                <a:srgbClr val="034694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5242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It is hard to predict a protein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structure from its primary structure.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Most proteins probably go through several states on their way to a stable structure.</a:t>
            </a:r>
          </a:p>
          <a:p>
            <a:pPr eaLnBrk="1" hangingPunct="1"/>
            <a:r>
              <a:rPr lang="en-US" b="1">
                <a:solidFill>
                  <a:srgbClr val="E8241C"/>
                </a:solidFill>
                <a:latin typeface="Arial" charset="0"/>
                <a:cs typeface="Arial" charset="0"/>
              </a:rPr>
              <a:t>Chaperonins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are protein molecules that assist the proper folding of other proteins.</a:t>
            </a:r>
          </a:p>
        </p:txBody>
      </p:sp>
      <p:sp>
        <p:nvSpPr>
          <p:cNvPr id="15462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0" name="Text Box 7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19914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05_24-ChaperoninAc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614488"/>
            <a:ext cx="8555037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Oval 3"/>
          <p:cNvSpPr>
            <a:spLocks noChangeArrowheads="1"/>
          </p:cNvSpPr>
          <p:nvPr/>
        </p:nvSpPr>
        <p:spPr bwMode="auto">
          <a:xfrm>
            <a:off x="7029450" y="4146550"/>
            <a:ext cx="196850" cy="177800"/>
          </a:xfrm>
          <a:prstGeom prst="ellipse">
            <a:avLst/>
          </a:prstGeom>
          <a:solidFill>
            <a:srgbClr val="0093CD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en-US" b="0">
              <a:solidFill>
                <a:srgbClr val="0093CD"/>
              </a:solidFill>
              <a:latin typeface="Times" charset="0"/>
              <a:cs typeface="Arial" charset="0"/>
            </a:endParaRPr>
          </a:p>
        </p:txBody>
      </p:sp>
      <p:sp>
        <p:nvSpPr>
          <p:cNvPr id="156676" name="Oval 4"/>
          <p:cNvSpPr>
            <a:spLocks noChangeArrowheads="1"/>
          </p:cNvSpPr>
          <p:nvPr/>
        </p:nvSpPr>
        <p:spPr bwMode="auto">
          <a:xfrm>
            <a:off x="4470400" y="4146550"/>
            <a:ext cx="196850" cy="177800"/>
          </a:xfrm>
          <a:prstGeom prst="ellipse">
            <a:avLst/>
          </a:prstGeom>
          <a:solidFill>
            <a:srgbClr val="009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en-US" b="0">
              <a:solidFill>
                <a:srgbClr val="0093CD"/>
              </a:solidFill>
              <a:latin typeface="Times" charset="0"/>
              <a:cs typeface="Arial" charset="0"/>
            </a:endParaRPr>
          </a:p>
        </p:txBody>
      </p:sp>
      <p:sp>
        <p:nvSpPr>
          <p:cNvPr id="156677" name="Oval 5"/>
          <p:cNvSpPr>
            <a:spLocks noChangeArrowheads="1"/>
          </p:cNvSpPr>
          <p:nvPr/>
        </p:nvSpPr>
        <p:spPr bwMode="auto">
          <a:xfrm>
            <a:off x="2647950" y="4521200"/>
            <a:ext cx="196850" cy="177800"/>
          </a:xfrm>
          <a:prstGeom prst="ellipse">
            <a:avLst/>
          </a:prstGeom>
          <a:solidFill>
            <a:srgbClr val="009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en-US" b="0">
              <a:solidFill>
                <a:srgbClr val="0093CD"/>
              </a:solidFill>
              <a:latin typeface="Times" charset="0"/>
              <a:cs typeface="Arial" charset="0"/>
            </a:endParaRP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52400" y="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sz="3200" i="1">
                <a:solidFill>
                  <a:srgbClr val="0000FF"/>
                </a:solidFill>
                <a:latin typeface="Times New Roman" charset="0"/>
              </a:rPr>
              <a:t>Protein Folding </a:t>
            </a:r>
            <a:r>
              <a:rPr lang="en-US" sz="2800" i="1">
                <a:solidFill>
                  <a:srgbClr val="0000FF"/>
                </a:solidFill>
                <a:latin typeface="Times New Roman" charset="0"/>
              </a:rPr>
              <a:t>in a cell:  a </a:t>
            </a:r>
            <a:r>
              <a:rPr lang="en-US" sz="3200" i="1">
                <a:solidFill>
                  <a:srgbClr val="0000FF"/>
                </a:solidFill>
                <a:latin typeface="Times New Roman" charset="0"/>
              </a:rPr>
              <a:t>chaperonin</a:t>
            </a:r>
            <a:r>
              <a:rPr lang="en-US" sz="2800" i="1">
                <a:solidFill>
                  <a:srgbClr val="0000FF"/>
                </a:solidFill>
                <a:latin typeface="Times New Roman" charset="0"/>
              </a:rPr>
              <a:t> in action</a:t>
            </a:r>
            <a:endParaRPr kumimoji="0" lang="en-US" sz="3200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307975" y="3194050"/>
            <a:ext cx="644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Hollow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cylinder</a:t>
            </a:r>
            <a:endParaRPr kumimoji="0" lang="en-US" sz="1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993775" y="2368550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Cap</a:t>
            </a:r>
            <a:endParaRPr kumimoji="0" lang="en-US" sz="1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1019175" y="4152900"/>
            <a:ext cx="1387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Chaperonin</a:t>
            </a:r>
          </a:p>
          <a:p>
            <a:pPr algn="ctr"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(fully assembled)</a:t>
            </a:r>
            <a:endParaRPr kumimoji="0" lang="en-US" sz="1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56682" name="AutoShape 10"/>
          <p:cNvSpPr>
            <a:spLocks/>
          </p:cNvSpPr>
          <p:nvPr/>
        </p:nvSpPr>
        <p:spPr bwMode="auto">
          <a:xfrm>
            <a:off x="939800" y="2679700"/>
            <a:ext cx="152400" cy="1365250"/>
          </a:xfrm>
          <a:prstGeom prst="leftBrace">
            <a:avLst>
              <a:gd name="adj1" fmla="val 746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3489325" y="2133600"/>
            <a:ext cx="974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Polypeptide</a:t>
            </a:r>
            <a:endParaRPr kumimoji="0" lang="en-US" sz="1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>
            <a:off x="3384550" y="2216150"/>
            <a:ext cx="88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2670175" y="4114800"/>
            <a:ext cx="16287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rgbClr val="0093CD"/>
                </a:solidFill>
                <a:cs typeface="Geneva" charset="0"/>
                <a:sym typeface="Symbol" charset="0"/>
              </a:rPr>
              <a:t>Steps of Chaperonin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rgbClr val="0093CD"/>
                </a:solidFill>
                <a:cs typeface="Geneva" charset="0"/>
                <a:sym typeface="Symbol" charset="0"/>
              </a:rPr>
              <a:t>Action:</a:t>
            </a:r>
            <a:endParaRPr kumimoji="0" lang="en-US" sz="1300">
              <a:solidFill>
                <a:srgbClr val="0093CD"/>
              </a:solidFill>
              <a:latin typeface="Times" charset="0"/>
              <a:cs typeface="Geneva" charset="0"/>
            </a:endParaRPr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2854325" y="4527550"/>
            <a:ext cx="17684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An unfolded poly-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peptide enters the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cylinder from one end.</a:t>
            </a:r>
            <a:endParaRPr kumimoji="0" lang="en-US" sz="1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2701925" y="4527550"/>
            <a:ext cx="104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200">
                <a:solidFill>
                  <a:schemeClr val="bg1"/>
                </a:solidFill>
                <a:cs typeface="Geneva" charset="0"/>
                <a:sym typeface="Symbol" charset="0"/>
              </a:rPr>
              <a:t>1</a:t>
            </a:r>
            <a:endParaRPr kumimoji="0" lang="en-US" sz="12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4524375" y="4159250"/>
            <a:ext cx="104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200">
                <a:solidFill>
                  <a:schemeClr val="bg1"/>
                </a:solidFill>
                <a:cs typeface="Geneva" charset="0"/>
                <a:sym typeface="Symbol" charset="0"/>
              </a:rPr>
              <a:t>2</a:t>
            </a:r>
            <a:endParaRPr kumimoji="0" lang="en-US" sz="12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7089775" y="4159250"/>
            <a:ext cx="104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200">
                <a:solidFill>
                  <a:schemeClr val="bg1"/>
                </a:solidFill>
                <a:cs typeface="Geneva" charset="0"/>
                <a:sym typeface="Symbol" charset="0"/>
              </a:rPr>
              <a:t>3</a:t>
            </a:r>
            <a:endParaRPr kumimoji="0" lang="en-US" sz="1200">
              <a:solidFill>
                <a:schemeClr val="bg1"/>
              </a:solidFill>
              <a:latin typeface="Times" charset="0"/>
              <a:cs typeface="Geneva" charset="0"/>
            </a:endParaRPr>
          </a:p>
        </p:txBody>
      </p:sp>
      <p:sp>
        <p:nvSpPr>
          <p:cNvPr id="156690" name="Text Box 18"/>
          <p:cNvSpPr txBox="1">
            <a:spLocks noChangeArrowheads="1"/>
          </p:cNvSpPr>
          <p:nvPr/>
        </p:nvSpPr>
        <p:spPr bwMode="auto">
          <a:xfrm>
            <a:off x="4676775" y="4152900"/>
            <a:ext cx="2365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The cap attaches, causing the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cylinder to change shape in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such a way that it creates a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hydrophilic environment for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the folding of the polypeptide.</a:t>
            </a:r>
            <a:endParaRPr kumimoji="0" lang="en-US" sz="1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7267575" y="4152900"/>
            <a:ext cx="1616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The cap comes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off, and the properly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folded protein is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released.</a:t>
            </a:r>
            <a:endParaRPr kumimoji="0" lang="en-US" sz="1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6740525" y="1638300"/>
            <a:ext cx="727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Correctly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  <a:sym typeface="Symbol" charset="0"/>
              </a:rPr>
              <a:t>folded</a:t>
            </a:r>
          </a:p>
          <a:p>
            <a:pPr>
              <a:lnSpc>
                <a:spcPct val="90000"/>
              </a:lnSpc>
              <a:buFont typeface="Symbol" charset="0"/>
              <a:buNone/>
            </a:pPr>
            <a:r>
              <a:rPr kumimoji="0" lang="en-US" sz="1300">
                <a:solidFill>
                  <a:schemeClr val="tx1"/>
                </a:solidFill>
                <a:cs typeface="Geneva" charset="0"/>
              </a:rPr>
              <a:t>protein</a:t>
            </a:r>
            <a:endParaRPr kumimoji="0" lang="en-US" sz="1300">
              <a:solidFill>
                <a:schemeClr val="tx1"/>
              </a:solidFill>
              <a:latin typeface="Times" charset="0"/>
              <a:cs typeface="Geneva" charset="0"/>
            </a:endParaRPr>
          </a:p>
        </p:txBody>
      </p:sp>
      <p:sp>
        <p:nvSpPr>
          <p:cNvPr id="156693" name="Line 21"/>
          <p:cNvSpPr>
            <a:spLocks noChangeShapeType="1"/>
          </p:cNvSpPr>
          <p:nvPr/>
        </p:nvSpPr>
        <p:spPr bwMode="auto">
          <a:xfrm>
            <a:off x="7480300" y="1809750"/>
            <a:ext cx="571500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8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3" descr="05_02-Polymer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36525"/>
            <a:ext cx="45847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4"/>
          <p:cNvSpPr>
            <a:spLocks noChangeArrowheads="1"/>
          </p:cNvSpPr>
          <p:nvPr/>
        </p:nvSpPr>
        <p:spPr bwMode="auto">
          <a:xfrm>
            <a:off x="152400" y="0"/>
            <a:ext cx="198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b="1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synthesis and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b="1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breakdown of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b="1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polymers</a:t>
            </a:r>
            <a:endParaRPr lang="en-US" sz="2400" b="1" i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04" name="Text Box 45"/>
          <p:cNvSpPr txBox="1">
            <a:spLocks noChangeArrowheads="1"/>
          </p:cNvSpPr>
          <p:nvPr/>
        </p:nvSpPr>
        <p:spPr bwMode="auto">
          <a:xfrm>
            <a:off x="3097213" y="765175"/>
            <a:ext cx="11493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Short polymer</a:t>
            </a:r>
            <a:endParaRPr kumimoji="0" lang="en-US" sz="1300">
              <a:solidFill>
                <a:srgbClr val="000000"/>
              </a:solidFill>
              <a:latin typeface="Times" charset="0"/>
              <a:cs typeface="Geneva" charset="0"/>
            </a:endParaRPr>
          </a:p>
        </p:txBody>
      </p:sp>
      <p:sp>
        <p:nvSpPr>
          <p:cNvPr id="25605" name="Text Box 46"/>
          <p:cNvSpPr txBox="1">
            <a:spLocks noChangeArrowheads="1"/>
          </p:cNvSpPr>
          <p:nvPr/>
        </p:nvSpPr>
        <p:spPr bwMode="auto">
          <a:xfrm>
            <a:off x="2316163" y="346075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HO</a:t>
            </a:r>
          </a:p>
        </p:txBody>
      </p:sp>
      <p:sp>
        <p:nvSpPr>
          <p:cNvPr id="25606" name="Text Box 47"/>
          <p:cNvSpPr txBox="1">
            <a:spLocks noChangeArrowheads="1"/>
          </p:cNvSpPr>
          <p:nvPr/>
        </p:nvSpPr>
        <p:spPr bwMode="auto">
          <a:xfrm>
            <a:off x="2951163" y="358775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1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07" name="Text Box 48"/>
          <p:cNvSpPr txBox="1">
            <a:spLocks noChangeArrowheads="1"/>
          </p:cNvSpPr>
          <p:nvPr/>
        </p:nvSpPr>
        <p:spPr bwMode="auto">
          <a:xfrm>
            <a:off x="3611563" y="358775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2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08" name="Text Box 49"/>
          <p:cNvSpPr txBox="1">
            <a:spLocks noChangeArrowheads="1"/>
          </p:cNvSpPr>
          <p:nvPr/>
        </p:nvSpPr>
        <p:spPr bwMode="auto">
          <a:xfrm>
            <a:off x="4265613" y="358775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3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09" name="Text Box 50"/>
          <p:cNvSpPr txBox="1">
            <a:spLocks noChangeArrowheads="1"/>
          </p:cNvSpPr>
          <p:nvPr/>
        </p:nvSpPr>
        <p:spPr bwMode="auto">
          <a:xfrm>
            <a:off x="4849813" y="358775"/>
            <a:ext cx="1079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H</a:t>
            </a:r>
          </a:p>
        </p:txBody>
      </p:sp>
      <p:sp>
        <p:nvSpPr>
          <p:cNvPr id="25610" name="Text Box 51"/>
          <p:cNvSpPr txBox="1">
            <a:spLocks noChangeArrowheads="1"/>
          </p:cNvSpPr>
          <p:nvPr/>
        </p:nvSpPr>
        <p:spPr bwMode="auto">
          <a:xfrm>
            <a:off x="5440363" y="339725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HO</a:t>
            </a:r>
          </a:p>
        </p:txBody>
      </p:sp>
      <p:sp>
        <p:nvSpPr>
          <p:cNvPr id="25611" name="Text Box 52"/>
          <p:cNvSpPr txBox="1">
            <a:spLocks noChangeArrowheads="1"/>
          </p:cNvSpPr>
          <p:nvPr/>
        </p:nvSpPr>
        <p:spPr bwMode="auto">
          <a:xfrm>
            <a:off x="6570663" y="352425"/>
            <a:ext cx="1079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H</a:t>
            </a:r>
          </a:p>
        </p:txBody>
      </p:sp>
      <p:sp>
        <p:nvSpPr>
          <p:cNvPr id="25612" name="Text Box 53"/>
          <p:cNvSpPr txBox="1">
            <a:spLocks noChangeArrowheads="1"/>
          </p:cNvSpPr>
          <p:nvPr/>
        </p:nvSpPr>
        <p:spPr bwMode="auto">
          <a:xfrm>
            <a:off x="5326063" y="765175"/>
            <a:ext cx="15049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Unlinked monomer</a:t>
            </a:r>
            <a:endParaRPr kumimoji="0" lang="en-US" sz="1300">
              <a:solidFill>
                <a:srgbClr val="000000"/>
              </a:solidFill>
              <a:latin typeface="Times" charset="0"/>
              <a:cs typeface="Geneva" charset="0"/>
            </a:endParaRPr>
          </a:p>
        </p:txBody>
      </p:sp>
      <p:sp>
        <p:nvSpPr>
          <p:cNvPr id="25613" name="Text Box 54"/>
          <p:cNvSpPr txBox="1">
            <a:spLocks noChangeArrowheads="1"/>
          </p:cNvSpPr>
          <p:nvPr/>
        </p:nvSpPr>
        <p:spPr bwMode="auto">
          <a:xfrm>
            <a:off x="2773363" y="1158875"/>
            <a:ext cx="23685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 i="1">
                <a:solidFill>
                  <a:srgbClr val="E8241C"/>
                </a:solidFill>
                <a:cs typeface="Geneva" charset="0"/>
              </a:rPr>
              <a:t>Dehydration</a:t>
            </a: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 removes a water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molecule, forming a new bond</a:t>
            </a:r>
            <a:endParaRPr kumimoji="0" lang="en-US" sz="1300">
              <a:solidFill>
                <a:srgbClr val="000000"/>
              </a:solidFill>
              <a:latin typeface="Times" charset="0"/>
              <a:cs typeface="Geneva" charset="0"/>
            </a:endParaRPr>
          </a:p>
        </p:txBody>
      </p:sp>
      <p:sp>
        <p:nvSpPr>
          <p:cNvPr id="25614" name="Text Box 55"/>
          <p:cNvSpPr txBox="1">
            <a:spLocks noChangeArrowheads="1"/>
          </p:cNvSpPr>
          <p:nvPr/>
        </p:nvSpPr>
        <p:spPr bwMode="auto">
          <a:xfrm>
            <a:off x="2913063" y="2244725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HO</a:t>
            </a:r>
          </a:p>
        </p:txBody>
      </p:sp>
      <p:sp>
        <p:nvSpPr>
          <p:cNvPr id="25615" name="Text Box 56"/>
          <p:cNvSpPr txBox="1">
            <a:spLocks noChangeArrowheads="1"/>
          </p:cNvSpPr>
          <p:nvPr/>
        </p:nvSpPr>
        <p:spPr bwMode="auto">
          <a:xfrm>
            <a:off x="5973763" y="1425575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H</a:t>
            </a:r>
            <a:r>
              <a:rPr kumimoji="0" lang="en-US" sz="1300" baseline="-25000">
                <a:solidFill>
                  <a:srgbClr val="FFFFFF"/>
                </a:solidFill>
                <a:cs typeface="Geneva" charset="0"/>
              </a:rPr>
              <a:t>2</a:t>
            </a: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O</a:t>
            </a:r>
          </a:p>
        </p:txBody>
      </p:sp>
      <p:sp>
        <p:nvSpPr>
          <p:cNvPr id="25616" name="Text Box 57"/>
          <p:cNvSpPr txBox="1">
            <a:spLocks noChangeArrowheads="1"/>
          </p:cNvSpPr>
          <p:nvPr/>
        </p:nvSpPr>
        <p:spPr bwMode="auto">
          <a:xfrm>
            <a:off x="5980113" y="2244725"/>
            <a:ext cx="1079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H</a:t>
            </a:r>
          </a:p>
        </p:txBody>
      </p:sp>
      <p:sp>
        <p:nvSpPr>
          <p:cNvPr id="25617" name="Text Box 58"/>
          <p:cNvSpPr txBox="1">
            <a:spLocks noChangeArrowheads="1"/>
          </p:cNvSpPr>
          <p:nvPr/>
        </p:nvSpPr>
        <p:spPr bwMode="auto">
          <a:xfrm>
            <a:off x="3522663" y="2257425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1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18" name="Text Box 59"/>
          <p:cNvSpPr txBox="1">
            <a:spLocks noChangeArrowheads="1"/>
          </p:cNvSpPr>
          <p:nvPr/>
        </p:nvSpPr>
        <p:spPr bwMode="auto">
          <a:xfrm>
            <a:off x="4187825" y="2244725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2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19" name="Text Box 60"/>
          <p:cNvSpPr txBox="1">
            <a:spLocks noChangeArrowheads="1"/>
          </p:cNvSpPr>
          <p:nvPr/>
        </p:nvSpPr>
        <p:spPr bwMode="auto">
          <a:xfrm>
            <a:off x="4837113" y="2257425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3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20" name="Text Box 61"/>
          <p:cNvSpPr txBox="1">
            <a:spLocks noChangeArrowheads="1"/>
          </p:cNvSpPr>
          <p:nvPr/>
        </p:nvSpPr>
        <p:spPr bwMode="auto">
          <a:xfrm>
            <a:off x="5503863" y="2251075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4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21" name="Text Box 62"/>
          <p:cNvSpPr txBox="1">
            <a:spLocks noChangeArrowheads="1"/>
          </p:cNvSpPr>
          <p:nvPr/>
        </p:nvSpPr>
        <p:spPr bwMode="auto">
          <a:xfrm>
            <a:off x="3930650" y="2692400"/>
            <a:ext cx="1289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Longer polymer</a:t>
            </a:r>
            <a:endParaRPr kumimoji="0" lang="en-US" sz="1300">
              <a:solidFill>
                <a:srgbClr val="000000"/>
              </a:solidFill>
              <a:latin typeface="Times" charset="0"/>
              <a:cs typeface="Geneva" charset="0"/>
            </a:endParaRPr>
          </a:p>
        </p:txBody>
      </p:sp>
      <p:sp>
        <p:nvSpPr>
          <p:cNvPr id="25622" name="Text Box 63"/>
          <p:cNvSpPr txBox="1">
            <a:spLocks noChangeArrowheads="1"/>
          </p:cNvSpPr>
          <p:nvPr/>
        </p:nvSpPr>
        <p:spPr bwMode="auto">
          <a:xfrm>
            <a:off x="2322513" y="2992438"/>
            <a:ext cx="4273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(a</a:t>
            </a:r>
            <a:r>
              <a:rPr kumimoji="0" lang="en-US" sz="1800">
                <a:solidFill>
                  <a:srgbClr val="FF0000"/>
                </a:solidFill>
                <a:cs typeface="Geneva" charset="0"/>
              </a:rPr>
              <a:t>) Dehydration reaction in the synthesis of a polymer</a:t>
            </a:r>
            <a:endParaRPr kumimoji="0" lang="en-US" sz="1300">
              <a:solidFill>
                <a:srgbClr val="FF0000"/>
              </a:solidFill>
              <a:latin typeface="Times" charset="0"/>
              <a:cs typeface="Geneva" charset="0"/>
            </a:endParaRPr>
          </a:p>
        </p:txBody>
      </p:sp>
      <p:sp>
        <p:nvSpPr>
          <p:cNvPr id="25623" name="Text Box 64"/>
          <p:cNvSpPr txBox="1">
            <a:spLocks noChangeArrowheads="1"/>
          </p:cNvSpPr>
          <p:nvPr/>
        </p:nvSpPr>
        <p:spPr bwMode="auto">
          <a:xfrm>
            <a:off x="2928938" y="3683000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HO</a:t>
            </a:r>
          </a:p>
        </p:txBody>
      </p:sp>
      <p:sp>
        <p:nvSpPr>
          <p:cNvPr id="25624" name="Text Box 65"/>
          <p:cNvSpPr txBox="1">
            <a:spLocks noChangeArrowheads="1"/>
          </p:cNvSpPr>
          <p:nvPr/>
        </p:nvSpPr>
        <p:spPr bwMode="auto">
          <a:xfrm>
            <a:off x="3538538" y="3695700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1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25" name="Text Box 66"/>
          <p:cNvSpPr txBox="1">
            <a:spLocks noChangeArrowheads="1"/>
          </p:cNvSpPr>
          <p:nvPr/>
        </p:nvSpPr>
        <p:spPr bwMode="auto">
          <a:xfrm>
            <a:off x="4211638" y="3694113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2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26" name="Text Box 67"/>
          <p:cNvSpPr txBox="1">
            <a:spLocks noChangeArrowheads="1"/>
          </p:cNvSpPr>
          <p:nvPr/>
        </p:nvSpPr>
        <p:spPr bwMode="auto">
          <a:xfrm>
            <a:off x="4854575" y="3687763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3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27" name="Text Box 68"/>
          <p:cNvSpPr txBox="1">
            <a:spLocks noChangeArrowheads="1"/>
          </p:cNvSpPr>
          <p:nvPr/>
        </p:nvSpPr>
        <p:spPr bwMode="auto">
          <a:xfrm>
            <a:off x="5519738" y="3690938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4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28" name="Text Box 69"/>
          <p:cNvSpPr txBox="1">
            <a:spLocks noChangeArrowheads="1"/>
          </p:cNvSpPr>
          <p:nvPr/>
        </p:nvSpPr>
        <p:spPr bwMode="auto">
          <a:xfrm>
            <a:off x="5995988" y="3684588"/>
            <a:ext cx="1079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H</a:t>
            </a:r>
          </a:p>
        </p:txBody>
      </p:sp>
      <p:sp>
        <p:nvSpPr>
          <p:cNvPr id="25629" name="Text Box 70"/>
          <p:cNvSpPr txBox="1">
            <a:spLocks noChangeArrowheads="1"/>
          </p:cNvSpPr>
          <p:nvPr/>
        </p:nvSpPr>
        <p:spPr bwMode="auto">
          <a:xfrm>
            <a:off x="6059488" y="4670425"/>
            <a:ext cx="3127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H</a:t>
            </a:r>
            <a:r>
              <a:rPr kumimoji="0" lang="en-US" sz="1300" baseline="-25000">
                <a:solidFill>
                  <a:srgbClr val="FFFFFF"/>
                </a:solidFill>
                <a:cs typeface="Geneva" charset="0"/>
              </a:rPr>
              <a:t>2</a:t>
            </a: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O</a:t>
            </a:r>
          </a:p>
        </p:txBody>
      </p:sp>
      <p:sp>
        <p:nvSpPr>
          <p:cNvPr id="25630" name="Text Box 71"/>
          <p:cNvSpPr txBox="1">
            <a:spLocks noChangeArrowheads="1"/>
          </p:cNvSpPr>
          <p:nvPr/>
        </p:nvSpPr>
        <p:spPr bwMode="auto">
          <a:xfrm>
            <a:off x="3095625" y="4613275"/>
            <a:ext cx="2098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 i="1">
                <a:solidFill>
                  <a:srgbClr val="E8241C"/>
                </a:solidFill>
                <a:cs typeface="Geneva" charset="0"/>
              </a:rPr>
              <a:t>Hydrolysis</a:t>
            </a: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 adds a water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molecule, breaking a bond</a:t>
            </a:r>
            <a:endParaRPr kumimoji="0" lang="en-US" sz="1300">
              <a:solidFill>
                <a:srgbClr val="000000"/>
              </a:solidFill>
              <a:latin typeface="Times" charset="0"/>
              <a:cs typeface="Geneva" charset="0"/>
            </a:endParaRPr>
          </a:p>
        </p:txBody>
      </p:sp>
      <p:sp>
        <p:nvSpPr>
          <p:cNvPr id="25631" name="Text Box 72"/>
          <p:cNvSpPr txBox="1">
            <a:spLocks noChangeArrowheads="1"/>
          </p:cNvSpPr>
          <p:nvPr/>
        </p:nvSpPr>
        <p:spPr bwMode="auto">
          <a:xfrm>
            <a:off x="2336800" y="5867400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HO</a:t>
            </a:r>
          </a:p>
        </p:txBody>
      </p:sp>
      <p:sp>
        <p:nvSpPr>
          <p:cNvPr id="25632" name="Text Box 73"/>
          <p:cNvSpPr txBox="1">
            <a:spLocks noChangeArrowheads="1"/>
          </p:cNvSpPr>
          <p:nvPr/>
        </p:nvSpPr>
        <p:spPr bwMode="auto">
          <a:xfrm>
            <a:off x="6538913" y="5876925"/>
            <a:ext cx="1079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H</a:t>
            </a:r>
          </a:p>
        </p:txBody>
      </p:sp>
      <p:sp>
        <p:nvSpPr>
          <p:cNvPr id="25633" name="Text Box 74"/>
          <p:cNvSpPr txBox="1">
            <a:spLocks noChangeArrowheads="1"/>
          </p:cNvSpPr>
          <p:nvPr/>
        </p:nvSpPr>
        <p:spPr bwMode="auto">
          <a:xfrm>
            <a:off x="4856163" y="5865813"/>
            <a:ext cx="1079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H</a:t>
            </a:r>
          </a:p>
        </p:txBody>
      </p:sp>
      <p:sp>
        <p:nvSpPr>
          <p:cNvPr id="25634" name="Text Box 75"/>
          <p:cNvSpPr txBox="1">
            <a:spLocks noChangeArrowheads="1"/>
          </p:cNvSpPr>
          <p:nvPr/>
        </p:nvSpPr>
        <p:spPr bwMode="auto">
          <a:xfrm>
            <a:off x="5384800" y="5867400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HO</a:t>
            </a:r>
          </a:p>
        </p:txBody>
      </p:sp>
      <p:sp>
        <p:nvSpPr>
          <p:cNvPr id="25635" name="Text Box 76"/>
          <p:cNvSpPr txBox="1">
            <a:spLocks noChangeArrowheads="1"/>
          </p:cNvSpPr>
          <p:nvPr/>
        </p:nvSpPr>
        <p:spPr bwMode="auto">
          <a:xfrm>
            <a:off x="2954338" y="5880100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1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36" name="Text Box 77"/>
          <p:cNvSpPr txBox="1">
            <a:spLocks noChangeArrowheads="1"/>
          </p:cNvSpPr>
          <p:nvPr/>
        </p:nvSpPr>
        <p:spPr bwMode="auto">
          <a:xfrm>
            <a:off x="3619500" y="5876925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2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37" name="Text Box 78"/>
          <p:cNvSpPr txBox="1">
            <a:spLocks noChangeArrowheads="1"/>
          </p:cNvSpPr>
          <p:nvPr/>
        </p:nvSpPr>
        <p:spPr bwMode="auto">
          <a:xfrm>
            <a:off x="4278313" y="5880100"/>
            <a:ext cx="82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FFFFFF"/>
                </a:solidFill>
                <a:cs typeface="Geneva" charset="0"/>
              </a:rPr>
              <a:t>3</a:t>
            </a:r>
            <a:endParaRPr kumimoji="0" lang="en-US" sz="1300">
              <a:solidFill>
                <a:srgbClr val="FFFFFF"/>
              </a:solidFill>
              <a:latin typeface="Times" charset="0"/>
              <a:cs typeface="Geneva" charset="0"/>
            </a:endParaRPr>
          </a:p>
        </p:txBody>
      </p:sp>
      <p:sp>
        <p:nvSpPr>
          <p:cNvPr id="25638" name="Text Box 79"/>
          <p:cNvSpPr txBox="1">
            <a:spLocks noChangeArrowheads="1"/>
          </p:cNvSpPr>
          <p:nvPr/>
        </p:nvSpPr>
        <p:spPr bwMode="auto">
          <a:xfrm>
            <a:off x="2305050" y="6351588"/>
            <a:ext cx="21399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00">
                <a:solidFill>
                  <a:srgbClr val="000000"/>
                </a:solidFill>
                <a:cs typeface="Geneva" charset="0"/>
              </a:rPr>
              <a:t>(b) </a:t>
            </a:r>
            <a:r>
              <a:rPr kumimoji="0" lang="en-US" sz="1800">
                <a:solidFill>
                  <a:srgbClr val="FF0000"/>
                </a:solidFill>
                <a:cs typeface="Geneva" charset="0"/>
              </a:rPr>
              <a:t>Hydrolysis of a polymer</a:t>
            </a:r>
            <a:endParaRPr kumimoji="0" lang="en-US" sz="1300">
              <a:solidFill>
                <a:srgbClr val="FF0000"/>
              </a:solidFill>
              <a:latin typeface="Times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8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The </a:t>
            </a:r>
            <a:r>
              <a:rPr lang="en-US" sz="3200">
                <a:solidFill>
                  <a:srgbClr val="0000FF"/>
                </a:solidFill>
                <a:latin typeface="Times New Roman" charset="0"/>
                <a:cs typeface="Arial" charset="0"/>
              </a:rPr>
              <a:t>Diversity</a:t>
            </a:r>
            <a:r>
              <a:rPr lang="en-US">
                <a:latin typeface="Times New Roman" charset="0"/>
                <a:cs typeface="Arial" charset="0"/>
              </a:rPr>
              <a:t> of Polymers</a:t>
            </a:r>
            <a:endParaRPr lang="en-US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9814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Each cell has thousands of different kinds of macromolecules. 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Macromolecules vary among cells of an organism, vary more within a species, and vary even more between species.</a:t>
            </a:r>
          </a:p>
          <a:p>
            <a:pPr eaLnBrk="1" hangingPunct="1"/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An immense variety of polymers can be built from a small set of monomers.</a:t>
            </a:r>
          </a:p>
        </p:txBody>
      </p:sp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3330575" y="1784350"/>
            <a:ext cx="357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  <a:cs typeface="Arial" charset="0"/>
              </a:rPr>
              <a:t>.2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3768725" y="17764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  <a:cs typeface="Arial" charset="0"/>
              </a:rPr>
              <a:t>3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545013" y="1825625"/>
            <a:ext cx="35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cs typeface="Arial" charset="0"/>
              </a:rPr>
              <a:t>HO</a:t>
            </a:r>
            <a:endParaRPr lang="en-US" sz="9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5" name="Text Box 22"/>
          <p:cNvSpPr txBox="1">
            <a:spLocks noChangeArrowheads="1"/>
          </p:cNvSpPr>
          <p:nvPr/>
        </p:nvSpPr>
        <p:spPr bwMode="auto">
          <a:xfrm>
            <a:off x="4165600" y="1825625"/>
            <a:ext cx="266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cs typeface="Arial" charset="0"/>
              </a:rPr>
              <a:t>H</a:t>
            </a:r>
            <a:endParaRPr lang="en-US" sz="9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6" name="Line 11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b="1">
              <a:solidFill>
                <a:srgbClr val="03469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7" name="Line 11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b="1">
              <a:solidFill>
                <a:srgbClr val="03469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8" name="Text Box 119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79418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76200"/>
            <a:ext cx="8534400" cy="1014413"/>
          </a:xfrm>
        </p:spPr>
        <p:txBody>
          <a:bodyPr/>
          <a:lstStyle/>
          <a:p>
            <a:pPr marL="107950" indent="6350" eaLnBrk="1" hangingPunct="1"/>
            <a:r>
              <a:rPr lang="en-US" sz="3600" i="1">
                <a:solidFill>
                  <a:srgbClr val="0000FF"/>
                </a:solidFill>
                <a:latin typeface="Times New Roman" charset="0"/>
                <a:cs typeface="Arial" charset="0"/>
              </a:rPr>
              <a:t>Proteins</a:t>
            </a:r>
            <a:r>
              <a:rPr lang="en-US">
                <a:latin typeface="Times New Roman" charset="0"/>
                <a:cs typeface="Arial" charset="0"/>
              </a:rPr>
              <a:t> have many structures, resulting in a wide range of functions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194300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rgbClr val="E8241C"/>
                </a:solidFill>
                <a:latin typeface="Arial" charset="0"/>
                <a:cs typeface="Arial" charset="0"/>
              </a:rPr>
              <a:t>Proteins</a:t>
            </a:r>
            <a:r>
              <a:rPr lang="en-US">
                <a:latin typeface="Arial" charset="0"/>
                <a:cs typeface="Arial" charset="0"/>
              </a:rPr>
              <a:t> account for </a:t>
            </a:r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more than 50% of the dry mass of most cells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Protein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functions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include structural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 support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storage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transport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cellular communications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movement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defense </a:t>
            </a:r>
            <a:r>
              <a:rPr lang="en-US">
                <a:latin typeface="Arial" charset="0"/>
                <a:cs typeface="Arial" charset="0"/>
              </a:rPr>
              <a:t>against foreign substances, and organic catalysts (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enzymes</a:t>
            </a:r>
            <a:r>
              <a:rPr lang="en-US">
                <a:latin typeface="Arial" charset="0"/>
                <a:cs typeface="Arial" charset="0"/>
              </a:rPr>
              <a:t>).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Proteins are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polymers</a:t>
            </a:r>
            <a:r>
              <a:rPr lang="en-US">
                <a:latin typeface="Arial" charset="0"/>
                <a:cs typeface="Arial" charset="0"/>
              </a:rPr>
              <a:t> called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polypeptides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Amino acids</a:t>
            </a:r>
            <a:r>
              <a:rPr lang="en-US">
                <a:latin typeface="Arial" charset="0"/>
                <a:cs typeface="Arial" charset="0"/>
              </a:rPr>
              <a:t> are the 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monomers</a:t>
            </a:r>
            <a:r>
              <a:rPr lang="en-US">
                <a:latin typeface="Arial" charset="0"/>
                <a:cs typeface="Arial" charset="0"/>
              </a:rPr>
              <a:t> used to build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proteins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95236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8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70798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6" descr="05_T01ProteinFunctio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33400"/>
            <a:ext cx="85486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kumimoji="0" lang="en-US" sz="2800" b="0" i="1">
                <a:solidFill>
                  <a:srgbClr val="FF0000"/>
                </a:solidFill>
                <a:cs typeface="Arial" charset="0"/>
              </a:rPr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227234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0075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0000FF"/>
                </a:solidFill>
                <a:latin typeface="Times New Roman" charset="0"/>
                <a:cs typeface="Arial" charset="0"/>
              </a:rPr>
              <a:t>Proteins</a:t>
            </a:r>
            <a:r>
              <a:rPr lang="en-US">
                <a:latin typeface="Times New Roman" charset="0"/>
                <a:cs typeface="Arial" charset="0"/>
              </a:rPr>
              <a:t>  =  </a:t>
            </a:r>
            <a:r>
              <a:rPr lang="en-US" sz="3200" i="1">
                <a:solidFill>
                  <a:srgbClr val="0000FF"/>
                </a:solidFill>
                <a:latin typeface="Times New Roman" charset="0"/>
                <a:cs typeface="Arial" charset="0"/>
              </a:rPr>
              <a:t>Polypeptides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686300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rgbClr val="E8241C"/>
                </a:solidFill>
                <a:latin typeface="Arial" charset="0"/>
                <a:cs typeface="Arial" charset="0"/>
              </a:rPr>
              <a:t>Polypeptides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are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polymers</a:t>
            </a:r>
            <a:r>
              <a:rPr lang="en-US">
                <a:latin typeface="Arial" charset="0"/>
                <a:cs typeface="Arial" charset="0"/>
              </a:rPr>
              <a:t> built from a set of 20 </a:t>
            </a:r>
            <a:r>
              <a:rPr lang="en-US">
                <a:solidFill>
                  <a:srgbClr val="E8241C"/>
                </a:solidFill>
                <a:latin typeface="Arial" charset="0"/>
                <a:cs typeface="Arial" charset="0"/>
              </a:rPr>
              <a:t>amino acids</a:t>
            </a:r>
            <a:r>
              <a:rPr lang="en-US">
                <a:latin typeface="Arial" charset="0"/>
                <a:cs typeface="Arial" charset="0"/>
              </a:rPr>
              <a:t> (</a:t>
            </a:r>
            <a:r>
              <a:rPr lang="en-US">
                <a:solidFill>
                  <a:srgbClr val="E8241C"/>
                </a:solidFill>
                <a:latin typeface="Arial" charset="0"/>
                <a:cs typeface="Arial" charset="0"/>
              </a:rPr>
              <a:t>monomers</a:t>
            </a:r>
            <a:r>
              <a:rPr lang="en-US">
                <a:latin typeface="Arial" charset="0"/>
                <a:cs typeface="Arial" charset="0"/>
              </a:rPr>
              <a:t>).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The </a:t>
            </a:r>
            <a:r>
              <a:rPr lang="en-US" b="1" i="1">
                <a:solidFill>
                  <a:srgbClr val="E8241C"/>
                </a:solidFill>
                <a:latin typeface="Arial" charset="0"/>
                <a:cs typeface="Arial" charset="0"/>
              </a:rPr>
              <a:t>sequence</a:t>
            </a:r>
            <a:r>
              <a:rPr lang="en-US" i="1">
                <a:solidFill>
                  <a:srgbClr val="E8241C"/>
                </a:solidFill>
                <a:latin typeface="Arial" charset="0"/>
                <a:cs typeface="Arial" charset="0"/>
              </a:rPr>
              <a:t> of amino acids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determines</a:t>
            </a:r>
            <a:r>
              <a:rPr lang="en-US">
                <a:latin typeface="Arial" charset="0"/>
                <a:cs typeface="Arial" charset="0"/>
              </a:rPr>
              <a:t> a protein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3D</a:t>
            </a:r>
            <a:r>
              <a:rPr lang="en-US">
                <a:latin typeface="Arial" charset="0"/>
                <a:cs typeface="Arial" charset="0"/>
              </a:rPr>
              <a:t> three-dimensional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structure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 protein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structure determines its function.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 wide </a:t>
            </a:r>
            <a:r>
              <a:rPr lang="en-US" b="1" i="1">
                <a:solidFill>
                  <a:srgbClr val="E8241C"/>
                </a:solidFill>
                <a:latin typeface="Arial" charset="0"/>
                <a:cs typeface="Arial" charset="0"/>
              </a:rPr>
              <a:t>variety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of proteins can be made from a few monomers by varying the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amino acid sequence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Text Box 7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46175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0075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0000FF"/>
                </a:solidFill>
                <a:latin typeface="Times New Roman" charset="0"/>
                <a:cs typeface="Arial" charset="0"/>
              </a:rPr>
              <a:t>Proteins</a:t>
            </a:r>
            <a:r>
              <a:rPr lang="en-US" sz="3200" i="1">
                <a:latin typeface="Times New Roman" charset="0"/>
                <a:cs typeface="Arial" charset="0"/>
              </a:rPr>
              <a:t> - </a:t>
            </a:r>
            <a:r>
              <a:rPr lang="en-US" sz="3600" i="1">
                <a:solidFill>
                  <a:srgbClr val="0000FF"/>
                </a:solidFill>
                <a:latin typeface="Times New Roman" charset="0"/>
                <a:cs typeface="Arial" charset="0"/>
              </a:rPr>
              <a:t>Amino Acid </a:t>
            </a:r>
            <a:r>
              <a:rPr lang="en-US" sz="3200" i="1">
                <a:solidFill>
                  <a:srgbClr val="E8241C"/>
                </a:solidFill>
                <a:latin typeface="Times New Roman" charset="0"/>
                <a:cs typeface="Arial" charset="0"/>
              </a:rPr>
              <a:t>Monomers</a:t>
            </a:r>
            <a:endParaRPr lang="en-US" sz="3200" i="1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462486"/>
          </a:xfrm>
        </p:spPr>
        <p:txBody>
          <a:bodyPr/>
          <a:lstStyle/>
          <a:p>
            <a:pPr eaLnBrk="1" hangingPunct="1"/>
            <a:r>
              <a:rPr lang="en-US" b="1" i="1" dirty="0">
                <a:solidFill>
                  <a:srgbClr val="E8241C"/>
                </a:solidFill>
                <a:latin typeface="Arial" charset="0"/>
                <a:cs typeface="Arial" charset="0"/>
              </a:rPr>
              <a:t>Amino acids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are </a:t>
            </a:r>
            <a:r>
              <a:rPr lang="en-US" dirty="0" smtClean="0">
                <a:latin typeface="Arial" charset="0"/>
                <a:cs typeface="Arial" charset="0"/>
              </a:rPr>
              <a:t>molecules </a:t>
            </a:r>
            <a:r>
              <a:rPr lang="en-US" dirty="0">
                <a:latin typeface="Arial" charset="0"/>
                <a:cs typeface="Arial" charset="0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carboxyl</a:t>
            </a:r>
            <a:r>
              <a:rPr lang="en-US" dirty="0">
                <a:latin typeface="Arial" charset="0"/>
                <a:cs typeface="Arial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amino groups </a:t>
            </a:r>
            <a:r>
              <a:rPr lang="en-US" dirty="0">
                <a:latin typeface="Arial" charset="0"/>
                <a:cs typeface="Arial" charset="0"/>
              </a:rPr>
              <a:t>attached to a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central carbon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Amino acids differ </a:t>
            </a:r>
            <a:r>
              <a:rPr lang="en-US" dirty="0" smtClean="0">
                <a:latin typeface="Arial" charset="0"/>
                <a:cs typeface="Arial" charset="0"/>
              </a:rPr>
              <a:t>due </a:t>
            </a:r>
            <a:r>
              <a:rPr lang="en-US" dirty="0">
                <a:latin typeface="Arial" charset="0"/>
                <a:cs typeface="Arial" charset="0"/>
              </a:rPr>
              <a:t>to </a:t>
            </a:r>
            <a:r>
              <a:rPr lang="en-US" i="1" dirty="0">
                <a:solidFill>
                  <a:srgbClr val="E8241C"/>
                </a:solidFill>
                <a:latin typeface="Arial" charset="0"/>
                <a:cs typeface="Arial" charset="0"/>
              </a:rPr>
              <a:t>variable side chains</a:t>
            </a:r>
            <a:r>
              <a:rPr lang="en-US" dirty="0">
                <a:latin typeface="Arial" charset="0"/>
                <a:cs typeface="Arial" charset="0"/>
              </a:rPr>
              <a:t>, called </a:t>
            </a:r>
            <a:r>
              <a:rPr lang="en-US" dirty="0">
                <a:solidFill>
                  <a:srgbClr val="E8241C"/>
                </a:solidFill>
                <a:latin typeface="Arial" charset="0"/>
                <a:cs typeface="Arial" charset="0"/>
              </a:rPr>
              <a:t>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groups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There </a:t>
            </a:r>
            <a:r>
              <a:rPr lang="en-US" dirty="0">
                <a:latin typeface="Arial" charset="0"/>
                <a:cs typeface="Arial" charset="0"/>
              </a:rPr>
              <a:t>are 20 different amino acids because there are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20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different side chains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5476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Text Box 8"/>
          <p:cNvSpPr txBox="1">
            <a:spLocks noChangeArrowheads="1"/>
          </p:cNvSpPr>
          <p:nvPr/>
        </p:nvSpPr>
        <p:spPr bwMode="auto">
          <a:xfrm>
            <a:off x="230188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3469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100" b="0">
                <a:solidFill>
                  <a:srgbClr val="000000"/>
                </a:solidFill>
                <a:latin typeface="Times New Roman" charset="0"/>
                <a:cs typeface="Arial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30767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6eActiveLectureQuestions">
  <a:themeElements>
    <a:clrScheme name="1_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1_C6eActiveLectureQuestion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rgbClr val="0346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rgbClr val="0346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2038</Words>
  <Application>Microsoft Macintosh PowerPoint</Application>
  <PresentationFormat>On-screen Show (4:3)</PresentationFormat>
  <Paragraphs>468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1_C6eActiveLectureQuestions</vt:lpstr>
      <vt:lpstr>Introduction to Biological Molecules: Proteins</vt:lpstr>
      <vt:lpstr>Macromolecules are polymers, built from monomers</vt:lpstr>
      <vt:lpstr>The Synthesis and Breakdown of Polymers</vt:lpstr>
      <vt:lpstr>PowerPoint Presentation</vt:lpstr>
      <vt:lpstr>The Diversity of Polymers</vt:lpstr>
      <vt:lpstr>Proteins have many structures, resulting in a wide range of functions</vt:lpstr>
      <vt:lpstr>PowerPoint Presentation</vt:lpstr>
      <vt:lpstr>Proteins  =  Polypeptides</vt:lpstr>
      <vt:lpstr>Proteins - Amino Acid Monomers</vt:lpstr>
      <vt:lpstr>PowerPoint Presentation</vt:lpstr>
      <vt:lpstr>PowerPoint Presentation</vt:lpstr>
      <vt:lpstr>Amino Acid Polymers</vt:lpstr>
      <vt:lpstr>PowerPoint Presentation</vt:lpstr>
      <vt:lpstr>PowerPoint Presentation</vt:lpstr>
      <vt:lpstr>A protein folds into a specific Shape / Structure so it can perform its Function</vt:lpstr>
      <vt:lpstr>PowerPoint Presentation</vt:lpstr>
      <vt:lpstr>Four Levels of Protein Structure -- becoming Functional Proteins: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Sickle-Cell Disease: A Change in DNA and  Primary Structure</vt:lpstr>
      <vt:lpstr>PowerPoint Presentation</vt:lpstr>
      <vt:lpstr>PowerPoint Presentation</vt:lpstr>
      <vt:lpstr>Environmental Factors Affect Protein Structure</vt:lpstr>
      <vt:lpstr>PowerPoint Presentation</vt:lpstr>
      <vt:lpstr>Protein Folding in the Cell</vt:lpstr>
      <vt:lpstr>PowerPoint Presentation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Biological Molecules: Proteins</dc:title>
  <dc:creator>Douglas County Schools</dc:creator>
  <cp:lastModifiedBy>Douglas County Schools</cp:lastModifiedBy>
  <cp:revision>3</cp:revision>
  <dcterms:created xsi:type="dcterms:W3CDTF">2016-01-04T21:29:01Z</dcterms:created>
  <dcterms:modified xsi:type="dcterms:W3CDTF">2016-01-04T21:58:39Z</dcterms:modified>
</cp:coreProperties>
</file>