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7" d="100"/>
          <a:sy n="47" d="100"/>
        </p:scale>
        <p:origin x="-12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B16AA7-9D3F-DD47-93A5-37C7AE0D9D24}" type="datetimeFigureOut">
              <a:rPr lang="en-US" smtClean="0"/>
              <a:t>4/12/16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78945-5975-0B45-840B-718C925CD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02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COMPLEX INHERITANCE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COMPLEX INHERITANCE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E712AF-15F7-3340-8488-6F51305CACAC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144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04900" y="685488"/>
            <a:ext cx="46482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4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4025"/>
            <a:ext cx="5029200" cy="41144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COMPLEX INHERITANCE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COMPLEX INHERITANCE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CC4A33-FAC5-0441-BA20-B790365699C6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957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COMPLEX INHERITANCE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COMPLEX INHERITANCE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ED4C88-1BEA-B243-9210-C535732305F0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981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COMPLEX INHERITANCE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COMPLEX INHERITANCE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9B739F-1E5C-9641-8C5F-90262790C9B4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1858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COMPLEX INHERITANCE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COMPLEX INHERITANCE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30F34E-B103-BD42-8662-6A38A2673A69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909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COMPLEX INHERITANCE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COMPLEX INHERITANCE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847085-3D4C-F74C-8BFA-A75F0EC6237F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0114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COMPLEX INHERITANCE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COMPLEX INHERITANCE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393D11-AA79-1E42-94CC-9AB9C796F5C1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6194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COMPLEX INHERITANCE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COMPLEX INHERITANCE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DAEFDB-C103-FD4C-9FA1-805DFA951BEA}" type="slidenum">
              <a:rPr lang="en-US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8242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COMPLEX INHERITANCE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COMPLEX INHERITANCE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2CF11F-0845-AB48-AD34-7F3623714EC7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8434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COMPLEX INHERITANCE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COMPLEX INHERITANCE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C17FCA-81C2-204A-BFA8-FFF2F41E11B6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680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04900" y="685488"/>
            <a:ext cx="46482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680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4025"/>
            <a:ext cx="5029200" cy="41144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888505-1960-784E-8F85-34FED6C10E71}" type="slidenum">
              <a:rPr lang="en-US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0482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COMPLEX INHERITANCE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COMPLEX INHERITANCE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E3018C-0917-CF43-8CCB-B812EA7CF116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939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04900" y="685488"/>
            <a:ext cx="46482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39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4025"/>
            <a:ext cx="5029200" cy="41144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753F4D-C449-8346-AB84-2A742EA62D38}" type="slidenum">
              <a:rPr lang="en-US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1506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886EC4-575D-AE42-93AA-C46328DF4829}" type="slidenum">
              <a:rPr lang="en-US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53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COMPLEX INHERITANCE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COMPLEX INHERITANCE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65A679-0D5D-174C-9752-1F4D36AC9326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91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04900" y="685488"/>
            <a:ext cx="46482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4025"/>
            <a:ext cx="5029200" cy="41144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COMPLEX INHERITANCE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COMPLEX INHERITANCE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FA609B-F87F-9D4F-B05E-8E65D6D2D506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3186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COMPLEX INHERITANCE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COMPLEX INHERITANCE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CA655B-E5D0-A645-80A9-689B6EB1267A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5234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COMPLEX INHERITANCE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COMPLEX INHERITANCE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BAC45D-A955-EA4B-A34F-D12E9BD1CA88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7282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COMPLEX INHERITANCE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COMPLEX INHERITANCE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EBA638-CA70-7648-8103-96DE58650579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933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COMPLEX INHERITANCE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COMPLEX INHERITANCE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F9F230-7A58-924D-9F5D-D2DD9F4D9675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1378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COMPLEX INHERITANCE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COMPLEX INHERITANCE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8C6B13-3321-8F43-9226-6C5CF225AF0A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7522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F366B-F531-4048-8AEB-438145E48AB3}" type="datetimeFigureOut">
              <a:rPr lang="en-US" smtClean="0"/>
              <a:t>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465E-7090-294D-B483-B94DE045C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673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F366B-F531-4048-8AEB-438145E48AB3}" type="datetimeFigureOut">
              <a:rPr lang="en-US" smtClean="0"/>
              <a:t>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465E-7090-294D-B483-B94DE045C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015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F366B-F531-4048-8AEB-438145E48AB3}" type="datetimeFigureOut">
              <a:rPr lang="en-US" smtClean="0"/>
              <a:t>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465E-7090-294D-B483-B94DE045C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076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D40BE-0707-5346-BA2A-03FC69AE520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301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01898D-8C7A-7249-A339-14C4E27B289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175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11009F-FCA8-1449-AAEE-59A2B51D0BC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3211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5B860-04FC-D64A-BBE4-B0C994C74FC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932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BDCC5A-8436-3E4A-8F38-ABFCF293F90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157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A4E8D-4AD1-6848-A423-385F1A1A7E9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0836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7D4DC8-E148-3A47-B79A-97BF5243676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4595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853E1C-A623-9E40-BA69-1E750CFB893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570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F366B-F531-4048-8AEB-438145E48AB3}" type="datetimeFigureOut">
              <a:rPr lang="en-US" smtClean="0"/>
              <a:t>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465E-7090-294D-B483-B94DE045C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927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DE1DE-F50A-5348-879D-1A641FB5BFC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3469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CFEE47-F481-EB42-AB92-938430719E1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9620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D95F47-6740-B547-BED5-9B2ED332262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6379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D6539CF-C672-264C-9176-E8D356F4A93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210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F366B-F531-4048-8AEB-438145E48AB3}" type="datetimeFigureOut">
              <a:rPr lang="en-US" smtClean="0"/>
              <a:t>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465E-7090-294D-B483-B94DE045C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70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F366B-F531-4048-8AEB-438145E48AB3}" type="datetimeFigureOut">
              <a:rPr lang="en-US" smtClean="0"/>
              <a:t>4/12/16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465E-7090-294D-B483-B94DE045C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996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F366B-F531-4048-8AEB-438145E48AB3}" type="datetimeFigureOut">
              <a:rPr lang="en-US" smtClean="0"/>
              <a:t>4/12/16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465E-7090-294D-B483-B94DE045C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559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F366B-F531-4048-8AEB-438145E48AB3}" type="datetimeFigureOut">
              <a:rPr lang="en-US" smtClean="0"/>
              <a:t>4/12/16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465E-7090-294D-B483-B94DE045C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363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F366B-F531-4048-8AEB-438145E48AB3}" type="datetimeFigureOut">
              <a:rPr lang="en-US" smtClean="0"/>
              <a:t>4/12/16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465E-7090-294D-B483-B94DE045C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62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F366B-F531-4048-8AEB-438145E48AB3}" type="datetimeFigureOut">
              <a:rPr lang="en-US" smtClean="0"/>
              <a:t>4/12/16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465E-7090-294D-B483-B94DE045C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938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F366B-F531-4048-8AEB-438145E48AB3}" type="datetimeFigureOut">
              <a:rPr lang="en-US" smtClean="0"/>
              <a:t>4/12/16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465E-7090-294D-B483-B94DE045C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393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F366B-F531-4048-8AEB-438145E48AB3}" type="datetimeFigureOut">
              <a:rPr lang="en-US" smtClean="0"/>
              <a:t>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5465E-7090-294D-B483-B94DE045C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728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0A529C89-AEC3-5149-A68B-52D4C9B7E049}" type="slidenum">
              <a: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90334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Microsoft_Word_97_-_2004_Document1.doc"/><Relationship Id="rId5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98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967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98500"/>
            <a:ext cx="8686800" cy="546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7066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i="1">
                <a:solidFill>
                  <a:srgbClr val="00FF00"/>
                </a:solidFill>
              </a:rPr>
              <a:t>Colorblindness</a:t>
            </a:r>
            <a:endParaRPr lang="en-US" i="1">
              <a:solidFill>
                <a:srgbClr val="00FF00"/>
              </a:solidFill>
            </a:endParaRPr>
          </a:p>
        </p:txBody>
      </p:sp>
      <p:sp>
        <p:nvSpPr>
          <p:cNvPr id="118787" name="Rectangle 3"/>
          <p:cNvSpPr>
            <a:spLocks noChangeArrowheads="1"/>
          </p:cNvSpPr>
          <p:nvPr/>
        </p:nvSpPr>
        <p:spPr bwMode="auto">
          <a:xfrm>
            <a:off x="381000" y="1676400"/>
            <a:ext cx="85344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What Causes Colorblindess?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36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Malfunction/absence of cone cells which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 detect red, green, blue light.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36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Genetic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sz="36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36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Sex-Linked (on X-chromosome)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445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i="1">
                <a:solidFill>
                  <a:srgbClr val="00FF00"/>
                </a:solidFill>
              </a:rPr>
              <a:t>Colorblindness</a:t>
            </a:r>
            <a:endParaRPr lang="en-US" i="1">
              <a:solidFill>
                <a:srgbClr val="00FF00"/>
              </a:solidFill>
            </a:endParaRPr>
          </a:p>
        </p:txBody>
      </p:sp>
      <p:pic>
        <p:nvPicPr>
          <p:cNvPr id="120835" name="Picture 3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3638" y="1981200"/>
            <a:ext cx="4275137" cy="41148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7010400" y="1752600"/>
            <a:ext cx="18288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7200" b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X Y</a:t>
            </a:r>
          </a:p>
        </p:txBody>
      </p:sp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609600" y="1752600"/>
            <a:ext cx="18288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7200" b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X X</a:t>
            </a:r>
          </a:p>
        </p:txBody>
      </p:sp>
      <p:sp>
        <p:nvSpPr>
          <p:cNvPr id="120838" name="Text Box 6"/>
          <p:cNvSpPr txBox="1">
            <a:spLocks noChangeArrowheads="1"/>
          </p:cNvSpPr>
          <p:nvPr/>
        </p:nvSpPr>
        <p:spPr bwMode="auto">
          <a:xfrm>
            <a:off x="6781800" y="3810000"/>
            <a:ext cx="21336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10 % males</a:t>
            </a:r>
          </a:p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Colorblind</a:t>
            </a:r>
          </a:p>
        </p:txBody>
      </p:sp>
      <p:sp>
        <p:nvSpPr>
          <p:cNvPr id="120839" name="Text Box 7"/>
          <p:cNvSpPr txBox="1">
            <a:spLocks noChangeArrowheads="1"/>
          </p:cNvSpPr>
          <p:nvPr/>
        </p:nvSpPr>
        <p:spPr bwMode="auto">
          <a:xfrm>
            <a:off x="76200" y="3810000"/>
            <a:ext cx="24384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&lt;1 % females</a:t>
            </a:r>
          </a:p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Colorblind</a:t>
            </a:r>
          </a:p>
        </p:txBody>
      </p:sp>
    </p:spTree>
    <p:extLst>
      <p:ext uri="{BB962C8B-B14F-4D97-AF65-F5344CB8AC3E}">
        <p14:creationId xmlns:p14="http://schemas.microsoft.com/office/powerpoint/2010/main" val="611988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8" grpId="0"/>
      <p:bldP spid="1208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>
                <a:solidFill>
                  <a:srgbClr val="00FF00"/>
                </a:solidFill>
              </a:rPr>
              <a:t>Ex) Red-Green Colorblindess</a:t>
            </a: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Possible Alleles:</a:t>
            </a:r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r>
              <a:rPr lang="en-US"/>
              <a:t>		</a:t>
            </a:r>
            <a:r>
              <a:rPr lang="en-US" sz="3600"/>
              <a:t>X</a:t>
            </a:r>
            <a:r>
              <a:rPr lang="en-US" sz="3600" baseline="30000"/>
              <a:t>B</a:t>
            </a:r>
            <a:r>
              <a:rPr lang="en-US" sz="3600"/>
              <a:t> = Normal</a:t>
            </a:r>
          </a:p>
          <a:p>
            <a:pPr>
              <a:buFontTx/>
              <a:buNone/>
            </a:pPr>
            <a:r>
              <a:rPr lang="en-US" sz="3600"/>
              <a:t>		X</a:t>
            </a:r>
            <a:r>
              <a:rPr lang="en-US" sz="3600" baseline="30000"/>
              <a:t>b</a:t>
            </a:r>
            <a:r>
              <a:rPr lang="en-US" sz="3600"/>
              <a:t> = Red-Green Color Blindness</a:t>
            </a:r>
          </a:p>
          <a:p>
            <a:pPr>
              <a:buFontTx/>
              <a:buNone/>
            </a:pPr>
            <a:r>
              <a:rPr lang="en-US" sz="3600"/>
              <a:t>		Y = Y Chromosome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236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8534400" cy="4114800"/>
          </a:xfrm>
        </p:spPr>
        <p:txBody>
          <a:bodyPr/>
          <a:lstStyle/>
          <a:p>
            <a:r>
              <a:rPr lang="en-US"/>
              <a:t>List the possible phenotypes of a cross between a normal vision male with a female carrier.</a:t>
            </a:r>
          </a:p>
          <a:p>
            <a:pPr>
              <a:buFontTx/>
              <a:buNone/>
            </a:pPr>
            <a:endParaRPr lang="en-US"/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2971800" y="1949450"/>
            <a:ext cx="30051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X</a:t>
            </a:r>
            <a:r>
              <a:rPr lang="en-US" sz="3600" baseline="300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B</a:t>
            </a:r>
            <a:r>
              <a:rPr lang="en-US" sz="36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 Y  </a:t>
            </a:r>
            <a:r>
              <a:rPr lang="en-US" sz="28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x</a:t>
            </a:r>
            <a:r>
              <a:rPr lang="en-US" sz="36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   X</a:t>
            </a:r>
            <a:r>
              <a:rPr lang="en-US" sz="3600" baseline="300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B </a:t>
            </a:r>
            <a:r>
              <a:rPr lang="en-US" sz="36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X</a:t>
            </a:r>
            <a:r>
              <a:rPr lang="en-US" sz="3600" baseline="300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b</a:t>
            </a:r>
          </a:p>
        </p:txBody>
      </p:sp>
      <p:graphicFrame>
        <p:nvGraphicFramePr>
          <p:cNvPr id="79892" name="Group 20"/>
          <p:cNvGraphicFramePr>
            <a:graphicFrameLocks noGrp="1"/>
          </p:cNvGraphicFramePr>
          <p:nvPr/>
        </p:nvGraphicFramePr>
        <p:xfrm>
          <a:off x="3048000" y="3657600"/>
          <a:ext cx="3276600" cy="2717800"/>
        </p:xfrm>
        <a:graphic>
          <a:graphicData uri="http://schemas.openxmlformats.org/drawingml/2006/table">
            <a:tbl>
              <a:tblPr/>
              <a:tblGrid>
                <a:gridCol w="1638300"/>
                <a:gridCol w="1638300"/>
              </a:tblGrid>
              <a:tr h="1358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 X</a:t>
                      </a:r>
                      <a:r>
                        <a:rPr kumimoji="0" lang="en-US" sz="3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 </a:t>
                      </a: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  <a:r>
                        <a:rPr kumimoji="0" lang="en-US" sz="3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 X</a:t>
                      </a:r>
                      <a:r>
                        <a:rPr kumimoji="0" lang="en-US" sz="3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 </a:t>
                      </a: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8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 X</a:t>
                      </a:r>
                      <a:r>
                        <a:rPr kumimoji="0" lang="en-US" sz="3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 </a:t>
                      </a: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  <a:r>
                        <a:rPr kumimoji="0" lang="en-US" sz="3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  </a:t>
                      </a: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  <a:r>
                        <a:rPr kumimoji="0" lang="en-US" sz="36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 </a:t>
                      </a: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9889" name="Rectangle 17"/>
          <p:cNvSpPr>
            <a:spLocks noChangeArrowheads="1"/>
          </p:cNvSpPr>
          <p:nvPr/>
        </p:nvSpPr>
        <p:spPr bwMode="auto">
          <a:xfrm>
            <a:off x="3676650" y="2940050"/>
            <a:ext cx="2647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X</a:t>
            </a:r>
            <a:r>
              <a:rPr lang="en-US" sz="3600" baseline="300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B</a:t>
            </a:r>
            <a:r>
              <a:rPr lang="en-US" sz="36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         Y    </a:t>
            </a:r>
          </a:p>
        </p:txBody>
      </p:sp>
      <p:sp>
        <p:nvSpPr>
          <p:cNvPr id="79890" name="Rectangle 18"/>
          <p:cNvSpPr>
            <a:spLocks noChangeArrowheads="1"/>
          </p:cNvSpPr>
          <p:nvPr/>
        </p:nvSpPr>
        <p:spPr bwMode="auto">
          <a:xfrm>
            <a:off x="2057400" y="4083050"/>
            <a:ext cx="692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X</a:t>
            </a:r>
            <a:r>
              <a:rPr lang="en-US" sz="3600" baseline="300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B</a:t>
            </a:r>
          </a:p>
        </p:txBody>
      </p:sp>
      <p:sp>
        <p:nvSpPr>
          <p:cNvPr id="79891" name="Rectangle 19"/>
          <p:cNvSpPr>
            <a:spLocks noChangeArrowheads="1"/>
          </p:cNvSpPr>
          <p:nvPr/>
        </p:nvSpPr>
        <p:spPr bwMode="auto">
          <a:xfrm>
            <a:off x="2057400" y="5486400"/>
            <a:ext cx="6588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X</a:t>
            </a:r>
            <a:r>
              <a:rPr lang="en-US" sz="3600" baseline="300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160870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9" grpId="0"/>
      <p:bldP spid="79890" grpId="0"/>
      <p:bldP spid="7989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8534400" cy="4114800"/>
          </a:xfrm>
        </p:spPr>
        <p:txBody>
          <a:bodyPr/>
          <a:lstStyle/>
          <a:p>
            <a:r>
              <a:rPr lang="en-US"/>
              <a:t>Is it possible for a healthy male to have healthy children with a female who has the recessive disorder Muscular Dystrophy?</a:t>
            </a:r>
          </a:p>
          <a:p>
            <a:pPr>
              <a:buFontTx/>
              <a:buNone/>
            </a:pPr>
            <a:endParaRPr lang="en-US"/>
          </a:p>
        </p:txBody>
      </p:sp>
      <p:sp>
        <p:nvSpPr>
          <p:cNvPr id="135171" name="Rectangle 3"/>
          <p:cNvSpPr>
            <a:spLocks noChangeArrowheads="1"/>
          </p:cNvSpPr>
          <p:nvPr/>
        </p:nvSpPr>
        <p:spPr bwMode="auto">
          <a:xfrm>
            <a:off x="3429000" y="2279650"/>
            <a:ext cx="31892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X</a:t>
            </a:r>
            <a:r>
              <a:rPr lang="en-US" sz="3600" baseline="300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M</a:t>
            </a:r>
            <a:r>
              <a:rPr lang="en-US" sz="36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 Y  </a:t>
            </a:r>
            <a:r>
              <a:rPr lang="en-US" sz="28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x</a:t>
            </a:r>
            <a:r>
              <a:rPr lang="en-US" sz="36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   X</a:t>
            </a:r>
            <a:r>
              <a:rPr lang="en-US" sz="3600" baseline="300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m </a:t>
            </a:r>
            <a:r>
              <a:rPr lang="en-US" sz="36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X</a:t>
            </a:r>
            <a:r>
              <a:rPr lang="en-US" sz="3600" baseline="300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m</a:t>
            </a:r>
          </a:p>
        </p:txBody>
      </p:sp>
      <p:graphicFrame>
        <p:nvGraphicFramePr>
          <p:cNvPr id="135172" name="Group 4"/>
          <p:cNvGraphicFramePr>
            <a:graphicFrameLocks noGrp="1"/>
          </p:cNvGraphicFramePr>
          <p:nvPr/>
        </p:nvGraphicFramePr>
        <p:xfrm>
          <a:off x="3505200" y="3987800"/>
          <a:ext cx="3276600" cy="2717800"/>
        </p:xfrm>
        <a:graphic>
          <a:graphicData uri="http://schemas.openxmlformats.org/drawingml/2006/table">
            <a:tbl>
              <a:tblPr/>
              <a:tblGrid>
                <a:gridCol w="1638300"/>
                <a:gridCol w="1638300"/>
              </a:tblGrid>
              <a:tr h="1358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 </a:t>
                      </a: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  <a:r>
                        <a:rPr kumimoji="0" lang="en-US" sz="3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 </a:t>
                      </a: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  <a:r>
                        <a:rPr kumimoji="0" lang="en-US" sz="3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 X</a:t>
                      </a:r>
                      <a:r>
                        <a:rPr kumimoji="0" lang="en-US" sz="3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 </a:t>
                      </a: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8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 </a:t>
                      </a: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  <a:r>
                        <a:rPr kumimoji="0" lang="en-US" sz="3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 </a:t>
                      </a: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  <a:r>
                        <a:rPr kumimoji="0" lang="en-US" sz="3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  X</a:t>
                      </a:r>
                      <a:r>
                        <a:rPr kumimoji="0" lang="en-US" sz="3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 </a:t>
                      </a: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5183" name="Rectangle 15"/>
          <p:cNvSpPr>
            <a:spLocks noChangeArrowheads="1"/>
          </p:cNvSpPr>
          <p:nvPr/>
        </p:nvSpPr>
        <p:spPr bwMode="auto">
          <a:xfrm>
            <a:off x="3886200" y="3213100"/>
            <a:ext cx="2698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X</a:t>
            </a:r>
            <a:r>
              <a:rPr lang="en-US" sz="3600" baseline="300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M</a:t>
            </a:r>
            <a:r>
              <a:rPr lang="en-US" sz="36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         Y    </a:t>
            </a:r>
          </a:p>
        </p:txBody>
      </p:sp>
      <p:sp>
        <p:nvSpPr>
          <p:cNvPr id="135184" name="Rectangle 16"/>
          <p:cNvSpPr>
            <a:spLocks noChangeArrowheads="1"/>
          </p:cNvSpPr>
          <p:nvPr/>
        </p:nvSpPr>
        <p:spPr bwMode="auto">
          <a:xfrm>
            <a:off x="2667000" y="4356100"/>
            <a:ext cx="742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X</a:t>
            </a:r>
            <a:r>
              <a:rPr lang="en-US" sz="3600" baseline="300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m</a:t>
            </a:r>
          </a:p>
        </p:txBody>
      </p:sp>
      <p:sp>
        <p:nvSpPr>
          <p:cNvPr id="135185" name="Rectangle 17"/>
          <p:cNvSpPr>
            <a:spLocks noChangeArrowheads="1"/>
          </p:cNvSpPr>
          <p:nvPr/>
        </p:nvSpPr>
        <p:spPr bwMode="auto">
          <a:xfrm>
            <a:off x="2667000" y="5759450"/>
            <a:ext cx="742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X</a:t>
            </a:r>
            <a:r>
              <a:rPr lang="en-US" sz="3600" baseline="300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3411412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83" grpId="0"/>
      <p:bldP spid="135184" grpId="0"/>
      <p:bldP spid="13518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04800" y="990600"/>
            <a:ext cx="8610600" cy="32004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00FF00"/>
                </a:solidFill>
              </a:rPr>
              <a:t>Mendel</a:t>
            </a:r>
            <a:r>
              <a:rPr lang="ja-JP" altLang="en-US" dirty="0">
                <a:solidFill>
                  <a:srgbClr val="00FF00"/>
                </a:solidFill>
              </a:rPr>
              <a:t>’</a:t>
            </a:r>
            <a:r>
              <a:rPr lang="en-US" dirty="0">
                <a:solidFill>
                  <a:srgbClr val="00FF00"/>
                </a:solidFill>
              </a:rPr>
              <a:t>s Law of Independent Assortment</a:t>
            </a:r>
            <a:r>
              <a:rPr lang="en-US" dirty="0"/>
              <a:t>: </a:t>
            </a:r>
          </a:p>
          <a:p>
            <a:pPr algn="l"/>
            <a:r>
              <a:rPr lang="en-US" dirty="0"/>
              <a:t>	Genes on separate chromosomes sort 		independently during Meiosis.</a:t>
            </a:r>
          </a:p>
        </p:txBody>
      </p:sp>
      <p:sp>
        <p:nvSpPr>
          <p:cNvPr id="137219" name="Rectangle 3"/>
          <p:cNvSpPr>
            <a:spLocks noChangeArrowheads="1"/>
          </p:cNvSpPr>
          <p:nvPr/>
        </p:nvSpPr>
        <p:spPr bwMode="auto">
          <a:xfrm>
            <a:off x="609600" y="-457200"/>
            <a:ext cx="7924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rPr>
              <a:t>COMPLEX INHERITANCE</a:t>
            </a:r>
          </a:p>
        </p:txBody>
      </p:sp>
      <p:pic>
        <p:nvPicPr>
          <p:cNvPr id="137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2997200"/>
            <a:ext cx="5295900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866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7772400" cy="1143000"/>
          </a:xfrm>
        </p:spPr>
        <p:txBody>
          <a:bodyPr/>
          <a:lstStyle/>
          <a:p>
            <a:pPr algn="l"/>
            <a:r>
              <a:rPr lang="en-US" b="1" dirty="0" smtClean="0"/>
              <a:t>6. </a:t>
            </a:r>
            <a:r>
              <a:rPr lang="en-US" b="1" dirty="0"/>
              <a:t>DIHYBRID CROSS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534400" cy="4572000"/>
          </a:xfrm>
        </p:spPr>
        <p:txBody>
          <a:bodyPr/>
          <a:lstStyle/>
          <a:p>
            <a:r>
              <a:rPr lang="en-US"/>
              <a:t>Monohybrid Cross: </a:t>
            </a:r>
            <a:r>
              <a:rPr lang="en-US" sz="2800"/>
              <a:t>Punnett Square for one trait</a:t>
            </a:r>
            <a:endParaRPr lang="en-US"/>
          </a:p>
          <a:p>
            <a:endParaRPr lang="en-US"/>
          </a:p>
          <a:p>
            <a:pPr>
              <a:buFontTx/>
              <a:buNone/>
            </a:pPr>
            <a:r>
              <a:rPr lang="en-US" sz="2800"/>
              <a:t>		ex) Pea Shape</a:t>
            </a:r>
          </a:p>
          <a:p>
            <a:pPr>
              <a:buFontTx/>
              <a:buNone/>
            </a:pPr>
            <a:endParaRPr lang="en-US"/>
          </a:p>
          <a:p>
            <a:r>
              <a:rPr lang="en-US">
                <a:solidFill>
                  <a:srgbClr val="00FF00"/>
                </a:solidFill>
              </a:rPr>
              <a:t>Dihybrid Cross</a:t>
            </a:r>
            <a:r>
              <a:rPr lang="en-US"/>
              <a:t>: </a:t>
            </a:r>
            <a:r>
              <a:rPr lang="en-US" sz="2800"/>
              <a:t>Punnett Square for 2 traits</a:t>
            </a:r>
            <a:endParaRPr lang="en-US"/>
          </a:p>
          <a:p>
            <a:endParaRPr lang="en-US"/>
          </a:p>
          <a:p>
            <a:pPr>
              <a:buFontTx/>
              <a:buNone/>
            </a:pPr>
            <a:r>
              <a:rPr lang="en-US"/>
              <a:t>		</a:t>
            </a:r>
            <a:r>
              <a:rPr lang="en-US" sz="2800"/>
              <a:t>ex) Pea shape &amp; color</a:t>
            </a:r>
          </a:p>
        </p:txBody>
      </p:sp>
    </p:spTree>
    <p:extLst>
      <p:ext uri="{BB962C8B-B14F-4D97-AF65-F5344CB8AC3E}">
        <p14:creationId xmlns:p14="http://schemas.microsoft.com/office/powerpoint/2010/main" val="2677762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3" name="Picture 10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00" t="746" r="999" b="68550"/>
          <a:stretch>
            <a:fillRect/>
          </a:stretch>
        </p:blipFill>
        <p:spPr bwMode="auto">
          <a:xfrm>
            <a:off x="228600" y="152400"/>
            <a:ext cx="540067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5779" name="Rectangle 1027"/>
          <p:cNvSpPr>
            <a:spLocks noChangeArrowheads="1"/>
          </p:cNvSpPr>
          <p:nvPr/>
        </p:nvSpPr>
        <p:spPr bwMode="auto">
          <a:xfrm>
            <a:off x="4191000" y="228600"/>
            <a:ext cx="1524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3366"/>
                </a:solidFill>
                <a:latin typeface="Arial" charset="0"/>
                <a:ea typeface="ＭＳ Ｐゴシック" charset="0"/>
                <a:cs typeface="ＭＳ Ｐゴシック" charset="0"/>
              </a:rPr>
              <a:t>R = Round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3366"/>
                </a:solidFill>
                <a:latin typeface="Arial" charset="0"/>
                <a:ea typeface="ＭＳ Ｐゴシック" charset="0"/>
                <a:cs typeface="ＭＳ Ｐゴシック" charset="0"/>
              </a:rPr>
              <a:t>r = wrinkled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3366"/>
                </a:solidFill>
                <a:latin typeface="Arial" charset="0"/>
                <a:ea typeface="ＭＳ Ｐゴシック" charset="0"/>
                <a:cs typeface="ＭＳ Ｐゴシック" charset="0"/>
              </a:rPr>
              <a:t>Y = Yellow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3366"/>
                </a:solidFill>
                <a:latin typeface="Arial" charset="0"/>
                <a:ea typeface="ＭＳ Ｐゴシック" charset="0"/>
                <a:cs typeface="ＭＳ Ｐゴシック" charset="0"/>
              </a:rPr>
              <a:t>y = green</a:t>
            </a:r>
          </a:p>
        </p:txBody>
      </p:sp>
      <p:sp>
        <p:nvSpPr>
          <p:cNvPr id="75780" name="Rectangle 1028"/>
          <p:cNvSpPr>
            <a:spLocks noChangeArrowheads="1"/>
          </p:cNvSpPr>
          <p:nvPr/>
        </p:nvSpPr>
        <p:spPr bwMode="auto">
          <a:xfrm>
            <a:off x="5638800" y="285750"/>
            <a:ext cx="3276600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The alleles for Pea Color and Pea Shape sort independently of one another.</a:t>
            </a:r>
          </a:p>
        </p:txBody>
      </p:sp>
      <p:pic>
        <p:nvPicPr>
          <p:cNvPr id="75784" name="Picture 10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00" t="31450" r="999" b="2594"/>
          <a:stretch>
            <a:fillRect/>
          </a:stretch>
        </p:blipFill>
        <p:spPr bwMode="auto">
          <a:xfrm>
            <a:off x="228600" y="2209800"/>
            <a:ext cx="5400675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6447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19" name="Object 1027"/>
          <p:cNvGraphicFramePr>
            <a:graphicFrameLocks noChangeAspect="1"/>
          </p:cNvGraphicFramePr>
          <p:nvPr/>
        </p:nvGraphicFramePr>
        <p:xfrm>
          <a:off x="609600" y="1524000"/>
          <a:ext cx="4384675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7" name="Document" r:id="rId4" imgW="2781300" imgH="2804160" progId="Word.Document.8">
                  <p:embed/>
                </p:oleObj>
              </mc:Choice>
              <mc:Fallback>
                <p:oleObj name="Document" r:id="rId4" imgW="2781300" imgH="28041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524000"/>
                        <a:ext cx="4384675" cy="441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0" name="Rectangle 1028"/>
          <p:cNvSpPr>
            <a:spLocks noChangeArrowheads="1"/>
          </p:cNvSpPr>
          <p:nvPr/>
        </p:nvSpPr>
        <p:spPr bwMode="auto">
          <a:xfrm>
            <a:off x="5181600" y="3962400"/>
            <a:ext cx="21494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Males: X Y</a:t>
            </a:r>
          </a:p>
        </p:txBody>
      </p:sp>
      <p:sp>
        <p:nvSpPr>
          <p:cNvPr id="60421" name="Rectangle 1029"/>
          <p:cNvSpPr>
            <a:spLocks noChangeArrowheads="1"/>
          </p:cNvSpPr>
          <p:nvPr/>
        </p:nvSpPr>
        <p:spPr bwMode="auto">
          <a:xfrm>
            <a:off x="5181600" y="3257550"/>
            <a:ext cx="26241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Females: X X</a:t>
            </a:r>
          </a:p>
        </p:txBody>
      </p:sp>
      <p:sp>
        <p:nvSpPr>
          <p:cNvPr id="60422" name="Oval 1030"/>
          <p:cNvSpPr>
            <a:spLocks noChangeArrowheads="1"/>
          </p:cNvSpPr>
          <p:nvPr/>
        </p:nvSpPr>
        <p:spPr bwMode="auto">
          <a:xfrm>
            <a:off x="3886200" y="4267200"/>
            <a:ext cx="685800" cy="13716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0424" name="Rectangle 103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7772400" cy="1143000"/>
          </a:xfrm>
          <a:noFill/>
          <a:ln/>
        </p:spPr>
        <p:txBody>
          <a:bodyPr/>
          <a:lstStyle/>
          <a:p>
            <a:pPr algn="l"/>
            <a:r>
              <a:rPr lang="en-US" b="1" dirty="0" smtClean="0"/>
              <a:t>5. </a:t>
            </a:r>
            <a:r>
              <a:rPr lang="en-US" b="1" dirty="0"/>
              <a:t>SEX-LINKED TRAITS</a:t>
            </a:r>
          </a:p>
        </p:txBody>
      </p:sp>
    </p:spTree>
    <p:extLst>
      <p:ext uri="{BB962C8B-B14F-4D97-AF65-F5344CB8AC3E}">
        <p14:creationId xmlns:p14="http://schemas.microsoft.com/office/powerpoint/2010/main" val="1917003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Dihybrid</a:t>
            </a:r>
            <a:r>
              <a:rPr lang="en-US" dirty="0" smtClean="0"/>
              <a:t>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R= round, r= wrinkled, Y=yellow, y= green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Cross a plant green peas that is heterozygous for shape with a plant that is heterozygous for both alleles.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574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Trihybrid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R= round, r= wrinkled</a:t>
            </a:r>
          </a:p>
          <a:p>
            <a:r>
              <a:rPr lang="en-US" dirty="0" smtClean="0"/>
              <a:t>Y=yellow, y= green</a:t>
            </a:r>
          </a:p>
          <a:p>
            <a:r>
              <a:rPr lang="en-US" dirty="0" smtClean="0"/>
              <a:t>V= venomous, v= nonvenomous</a:t>
            </a:r>
          </a:p>
          <a:p>
            <a:endParaRPr lang="en-US" dirty="0"/>
          </a:p>
          <a:p>
            <a:r>
              <a:rPr lang="en-US" dirty="0" smtClean="0"/>
              <a:t>Cross two plants that are heterozygous for all alleles.  What are the genotype and phenotype ratios?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5364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05800" cy="1143000"/>
          </a:xfrm>
        </p:spPr>
        <p:txBody>
          <a:bodyPr/>
          <a:lstStyle/>
          <a:p>
            <a:r>
              <a:rPr lang="en-US" dirty="0" smtClean="0"/>
              <a:t>7. POLYGENIC (multiple genes)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2971800" cy="3276600"/>
          </a:xfrm>
        </p:spPr>
        <p:txBody>
          <a:bodyPr/>
          <a:lstStyle/>
          <a:p>
            <a:r>
              <a:rPr lang="en-US" dirty="0" smtClean="0"/>
              <a:t>Many genes contribute to one trait.</a:t>
            </a:r>
          </a:p>
          <a:p>
            <a:r>
              <a:rPr lang="en-US" dirty="0" smtClean="0"/>
              <a:t> Ex. Skin color, height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1143000"/>
            <a:ext cx="4965700" cy="53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2668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Polygenic inheritance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3200400" cy="4343400"/>
          </a:xfrm>
        </p:spPr>
        <p:txBody>
          <a:bodyPr/>
          <a:lstStyle/>
          <a:p>
            <a:r>
              <a:rPr lang="en-US" dirty="0" smtClean="0"/>
              <a:t>Assuming random mating, a wide range of phenotypes are possible (bell curve)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1237903"/>
            <a:ext cx="4559300" cy="55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3644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Polygenic Inheritance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762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Explain how this is possible: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3200400"/>
            <a:ext cx="50800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795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b="1"/>
              <a:t>PEDIGREES</a:t>
            </a: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458200" cy="1219200"/>
          </a:xfrm>
        </p:spPr>
        <p:txBody>
          <a:bodyPr/>
          <a:lstStyle/>
          <a:p>
            <a:r>
              <a:rPr lang="en-US"/>
              <a:t>Charts used to track the inheritance of traits in a family</a:t>
            </a:r>
          </a:p>
        </p:txBody>
      </p:sp>
      <p:grpSp>
        <p:nvGrpSpPr>
          <p:cNvPr id="16398" name="Group 14"/>
          <p:cNvGrpSpPr>
            <a:grpSpLocks/>
          </p:cNvGrpSpPr>
          <p:nvPr/>
        </p:nvGrpSpPr>
        <p:grpSpPr bwMode="auto">
          <a:xfrm>
            <a:off x="2679700" y="3200400"/>
            <a:ext cx="6388100" cy="3581400"/>
            <a:chOff x="1448" y="1728"/>
            <a:chExt cx="4024" cy="2256"/>
          </a:xfrm>
        </p:grpSpPr>
        <p:pic>
          <p:nvPicPr>
            <p:cNvPr id="1638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569"/>
            <a:stretch>
              <a:fillRect/>
            </a:stretch>
          </p:blipFill>
          <p:spPr bwMode="auto">
            <a:xfrm>
              <a:off x="1448" y="1728"/>
              <a:ext cx="4024" cy="2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6390" name="Rectangle 6"/>
            <p:cNvSpPr>
              <a:spLocks noChangeArrowheads="1"/>
            </p:cNvSpPr>
            <p:nvPr/>
          </p:nvSpPr>
          <p:spPr bwMode="auto">
            <a:xfrm>
              <a:off x="3120" y="1728"/>
              <a:ext cx="336" cy="3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391" name="Rectangle 7"/>
            <p:cNvSpPr>
              <a:spLocks noChangeArrowheads="1"/>
            </p:cNvSpPr>
            <p:nvPr/>
          </p:nvSpPr>
          <p:spPr bwMode="auto">
            <a:xfrm>
              <a:off x="3840" y="3456"/>
              <a:ext cx="336" cy="3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393" name="Rectangle 9"/>
            <p:cNvSpPr>
              <a:spLocks noChangeArrowheads="1"/>
            </p:cNvSpPr>
            <p:nvPr/>
          </p:nvSpPr>
          <p:spPr bwMode="auto">
            <a:xfrm>
              <a:off x="1680" y="2592"/>
              <a:ext cx="336" cy="3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394" name="Oval 10"/>
            <p:cNvSpPr>
              <a:spLocks noChangeArrowheads="1"/>
            </p:cNvSpPr>
            <p:nvPr/>
          </p:nvSpPr>
          <p:spPr bwMode="auto">
            <a:xfrm>
              <a:off x="3408" y="2592"/>
              <a:ext cx="336" cy="3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395" name="Oval 11"/>
            <p:cNvSpPr>
              <a:spLocks noChangeArrowheads="1"/>
            </p:cNvSpPr>
            <p:nvPr/>
          </p:nvSpPr>
          <p:spPr bwMode="auto">
            <a:xfrm>
              <a:off x="5136" y="2592"/>
              <a:ext cx="336" cy="3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396" name="Oval 12"/>
            <p:cNvSpPr>
              <a:spLocks noChangeArrowheads="1"/>
            </p:cNvSpPr>
            <p:nvPr/>
          </p:nvSpPr>
          <p:spPr bwMode="auto">
            <a:xfrm>
              <a:off x="1680" y="3456"/>
              <a:ext cx="336" cy="3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FFFFFF"/>
                  </a:solidFill>
                  <a:latin typeface="ヒラギノ角ゴ Pro W3" charset="0"/>
                  <a:ea typeface="ＭＳ Ｐゴシック" charset="0"/>
                  <a:cs typeface="ＭＳ Ｐゴシック" charset="0"/>
                </a:rPr>
                <a:t/>
              </a: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397" name="Oval 13"/>
            <p:cNvSpPr>
              <a:spLocks noChangeArrowheads="1"/>
            </p:cNvSpPr>
            <p:nvPr/>
          </p:nvSpPr>
          <p:spPr bwMode="auto">
            <a:xfrm>
              <a:off x="4704" y="3456"/>
              <a:ext cx="336" cy="3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6415" name="Group 31"/>
          <p:cNvGrpSpPr>
            <a:grpSpLocks/>
          </p:cNvGrpSpPr>
          <p:nvPr/>
        </p:nvGrpSpPr>
        <p:grpSpPr bwMode="auto">
          <a:xfrm>
            <a:off x="152400" y="3124200"/>
            <a:ext cx="2225675" cy="1371600"/>
            <a:chOff x="96" y="1968"/>
            <a:chExt cx="1402" cy="864"/>
          </a:xfrm>
        </p:grpSpPr>
        <p:sp>
          <p:nvSpPr>
            <p:cNvPr id="16408" name="Oval 24"/>
            <p:cNvSpPr>
              <a:spLocks noChangeArrowheads="1"/>
            </p:cNvSpPr>
            <p:nvPr/>
          </p:nvSpPr>
          <p:spPr bwMode="auto">
            <a:xfrm>
              <a:off x="96" y="1968"/>
              <a:ext cx="336" cy="33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409" name="Rectangle 25"/>
            <p:cNvSpPr>
              <a:spLocks noChangeArrowheads="1"/>
            </p:cNvSpPr>
            <p:nvPr/>
          </p:nvSpPr>
          <p:spPr bwMode="auto">
            <a:xfrm>
              <a:off x="96" y="2496"/>
              <a:ext cx="336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410" name="Rectangle 26"/>
            <p:cNvSpPr>
              <a:spLocks noChangeArrowheads="1"/>
            </p:cNvSpPr>
            <p:nvPr/>
          </p:nvSpPr>
          <p:spPr bwMode="auto">
            <a:xfrm>
              <a:off x="576" y="1990"/>
              <a:ext cx="9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= Female</a:t>
              </a:r>
            </a:p>
          </p:txBody>
        </p:sp>
        <p:sp>
          <p:nvSpPr>
            <p:cNvPr id="16412" name="Rectangle 28"/>
            <p:cNvSpPr>
              <a:spLocks noChangeArrowheads="1"/>
            </p:cNvSpPr>
            <p:nvPr/>
          </p:nvSpPr>
          <p:spPr bwMode="auto">
            <a:xfrm>
              <a:off x="566" y="2544"/>
              <a:ext cx="69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= Male</a:t>
              </a:r>
            </a:p>
          </p:txBody>
        </p:sp>
      </p:grpSp>
      <p:sp>
        <p:nvSpPr>
          <p:cNvPr id="16413" name="Rectangle 29"/>
          <p:cNvSpPr>
            <a:spLocks noChangeArrowheads="1"/>
          </p:cNvSpPr>
          <p:nvPr/>
        </p:nvSpPr>
        <p:spPr bwMode="auto">
          <a:xfrm>
            <a:off x="152400" y="5029200"/>
            <a:ext cx="2487613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Colored shapes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represent people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who express the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trait.</a:t>
            </a:r>
          </a:p>
        </p:txBody>
      </p:sp>
    </p:spTree>
    <p:extLst>
      <p:ext uri="{BB962C8B-B14F-4D97-AF65-F5344CB8AC3E}">
        <p14:creationId xmlns:p14="http://schemas.microsoft.com/office/powerpoint/2010/main" val="3918772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839200" cy="1219200"/>
          </a:xfrm>
        </p:spPr>
        <p:txBody>
          <a:bodyPr/>
          <a:lstStyle/>
          <a:p>
            <a:r>
              <a:rPr lang="en-US" b="1"/>
              <a:t>DOMINANT WIDOW</a:t>
            </a:r>
            <a:r>
              <a:rPr lang="ja-JP" altLang="en-US" b="1"/>
              <a:t>’</a:t>
            </a:r>
            <a:r>
              <a:rPr lang="en-US" b="1"/>
              <a:t>S PEAK PEDIGREE</a:t>
            </a:r>
            <a:endParaRPr lang="en-US"/>
          </a:p>
        </p:txBody>
      </p:sp>
      <p:grpSp>
        <p:nvGrpSpPr>
          <p:cNvPr id="17415" name="Group 7"/>
          <p:cNvGrpSpPr>
            <a:grpSpLocks/>
          </p:cNvGrpSpPr>
          <p:nvPr/>
        </p:nvGrpSpPr>
        <p:grpSpPr bwMode="auto">
          <a:xfrm>
            <a:off x="2819400" y="1828800"/>
            <a:ext cx="6172200" cy="3733800"/>
            <a:chOff x="912" y="1056"/>
            <a:chExt cx="3744" cy="2208"/>
          </a:xfrm>
        </p:grpSpPr>
        <p:pic>
          <p:nvPicPr>
            <p:cNvPr id="1741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1" t="3786" r="40750" b="9148"/>
            <a:stretch>
              <a:fillRect/>
            </a:stretch>
          </p:blipFill>
          <p:spPr bwMode="auto">
            <a:xfrm>
              <a:off x="912" y="1056"/>
              <a:ext cx="3744" cy="2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17414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00" t="56783" r="51884" b="9148"/>
            <a:stretch>
              <a:fillRect/>
            </a:stretch>
          </p:blipFill>
          <p:spPr bwMode="auto">
            <a:xfrm>
              <a:off x="4368" y="2016"/>
              <a:ext cx="288" cy="1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76200" y="1714500"/>
            <a:ext cx="27336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W</a:t>
            </a:r>
            <a:r>
              <a: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 = Widow</a:t>
            </a:r>
            <a:r>
              <a:rPr lang="ja-JP" alt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s Peak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w </a:t>
            </a:r>
            <a:r>
              <a: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= No Peak</a:t>
            </a:r>
          </a:p>
        </p:txBody>
      </p:sp>
    </p:spTree>
    <p:extLst>
      <p:ext uri="{BB962C8B-B14F-4D97-AF65-F5344CB8AC3E}">
        <p14:creationId xmlns:p14="http://schemas.microsoft.com/office/powerpoint/2010/main" val="1267759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839200" cy="1219200"/>
          </a:xfrm>
        </p:spPr>
        <p:txBody>
          <a:bodyPr/>
          <a:lstStyle/>
          <a:p>
            <a:r>
              <a:rPr lang="en-US" b="1"/>
              <a:t>RECESSIVE EARLOBE PEDIGREE</a:t>
            </a:r>
            <a:endParaRPr lang="en-US"/>
          </a:p>
        </p:txBody>
      </p:sp>
      <p:grpSp>
        <p:nvGrpSpPr>
          <p:cNvPr id="18438" name="Group 6"/>
          <p:cNvGrpSpPr>
            <a:grpSpLocks/>
          </p:cNvGrpSpPr>
          <p:nvPr/>
        </p:nvGrpSpPr>
        <p:grpSpPr bwMode="auto">
          <a:xfrm>
            <a:off x="3048000" y="1828800"/>
            <a:ext cx="5943600" cy="3733800"/>
            <a:chOff x="1488" y="1008"/>
            <a:chExt cx="3744" cy="2352"/>
          </a:xfrm>
        </p:grpSpPr>
        <p:pic>
          <p:nvPicPr>
            <p:cNvPr id="1843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473" t="3786" r="1193" b="9148"/>
            <a:stretch>
              <a:fillRect/>
            </a:stretch>
          </p:blipFill>
          <p:spPr bwMode="auto">
            <a:xfrm>
              <a:off x="1488" y="1008"/>
              <a:ext cx="3744" cy="2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1843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00" t="56783" r="53000" b="9148"/>
            <a:stretch>
              <a:fillRect/>
            </a:stretch>
          </p:blipFill>
          <p:spPr bwMode="auto">
            <a:xfrm>
              <a:off x="1488" y="2031"/>
              <a:ext cx="192" cy="1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177800" y="22225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76200" y="1714500"/>
            <a:ext cx="24796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 = Free Earlobe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f </a:t>
            </a:r>
            <a:r>
              <a: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= Attached</a:t>
            </a:r>
          </a:p>
        </p:txBody>
      </p:sp>
    </p:spTree>
    <p:extLst>
      <p:ext uri="{BB962C8B-B14F-4D97-AF65-F5344CB8AC3E}">
        <p14:creationId xmlns:p14="http://schemas.microsoft.com/office/powerpoint/2010/main" val="3607005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X-Linked Trait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2438400" cy="4648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Carriers can be shown with half colored box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524000"/>
            <a:ext cx="65024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165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305800" cy="5105400"/>
          </a:xfrm>
        </p:spPr>
        <p:txBody>
          <a:bodyPr/>
          <a:lstStyle/>
          <a:p>
            <a:r>
              <a:rPr lang="en-US" sz="3600"/>
              <a:t>Traits controlled by genes on the </a:t>
            </a:r>
            <a:r>
              <a:rPr lang="en-US" sz="3600">
                <a:solidFill>
                  <a:srgbClr val="00FF00"/>
                </a:solidFill>
              </a:rPr>
              <a:t>X chromosome.</a:t>
            </a:r>
          </a:p>
          <a:p>
            <a:pPr>
              <a:buFontTx/>
              <a:buNone/>
            </a:pPr>
            <a:endParaRPr lang="en-US" sz="3600">
              <a:solidFill>
                <a:srgbClr val="00FF00"/>
              </a:solidFill>
            </a:endParaRPr>
          </a:p>
          <a:p>
            <a:r>
              <a:rPr lang="en-US" sz="3600">
                <a:solidFill>
                  <a:srgbClr val="00FF00"/>
                </a:solidFill>
              </a:rPr>
              <a:t>Mostly affects males because </a:t>
            </a:r>
            <a:r>
              <a:rPr lang="en-US" sz="3600"/>
              <a:t>they have one X chromosome.</a:t>
            </a:r>
          </a:p>
          <a:p>
            <a:pPr>
              <a:buFontTx/>
              <a:buNone/>
            </a:pPr>
            <a:endParaRPr lang="en-US" sz="3600"/>
          </a:p>
          <a:p>
            <a:r>
              <a:rPr lang="en-US" sz="3600">
                <a:solidFill>
                  <a:srgbClr val="00FF00"/>
                </a:solidFill>
              </a:rPr>
              <a:t>Females are less affected </a:t>
            </a:r>
            <a:r>
              <a:rPr lang="en-US" sz="3600"/>
              <a:t>because they have 2 X chromosomes.</a:t>
            </a:r>
            <a:endParaRPr lang="en-US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7772400" cy="1143000"/>
          </a:xfrm>
          <a:noFill/>
          <a:ln/>
        </p:spPr>
        <p:txBody>
          <a:bodyPr/>
          <a:lstStyle/>
          <a:p>
            <a:pPr algn="l"/>
            <a:r>
              <a:rPr lang="en-US" b="1" dirty="0" smtClean="0"/>
              <a:t>5. </a:t>
            </a:r>
            <a:r>
              <a:rPr lang="en-US" b="1" dirty="0"/>
              <a:t>SEX-LINKED TRAITS</a:t>
            </a:r>
          </a:p>
        </p:txBody>
      </p:sp>
    </p:spTree>
    <p:extLst>
      <p:ext uri="{BB962C8B-B14F-4D97-AF65-F5344CB8AC3E}">
        <p14:creationId xmlns:p14="http://schemas.microsoft.com/office/powerpoint/2010/main" val="2304392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609600"/>
            <a:ext cx="9144000" cy="5943600"/>
          </a:xfrm>
        </p:spPr>
        <p:txBody>
          <a:bodyPr/>
          <a:lstStyle/>
          <a:p>
            <a:r>
              <a:rPr lang="en-US" sz="13500" b="1"/>
              <a:t>Colorblind </a:t>
            </a:r>
            <a:br>
              <a:rPr lang="en-US" sz="13500" b="1"/>
            </a:br>
            <a:r>
              <a:rPr lang="en-US" sz="13500" b="1"/>
              <a:t>Test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646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9163"/>
            <a:ext cx="8305800" cy="510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5127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862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/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941388"/>
            <a:ext cx="8610600" cy="5230812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234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268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/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958850"/>
            <a:ext cx="8458200" cy="521335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3513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ank Presentation">
  <a:themeElements>
    <a:clrScheme name="">
      <a:dk1>
        <a:srgbClr val="003366"/>
      </a:dk1>
      <a:lt1>
        <a:srgbClr val="FFFFFF"/>
      </a:lt1>
      <a:dk2>
        <a:srgbClr val="000099"/>
      </a:dk2>
      <a:lt2>
        <a:srgbClr val="FFFF00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510</Words>
  <Application>Microsoft Macintosh PowerPoint</Application>
  <PresentationFormat>On-screen Show (4:3)</PresentationFormat>
  <Paragraphs>156</Paragraphs>
  <Slides>28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Office Theme</vt:lpstr>
      <vt:lpstr>Blank Presentation</vt:lpstr>
      <vt:lpstr>Microsoft Word 97 - 2004 Document</vt:lpstr>
      <vt:lpstr>PowerPoint Presentation</vt:lpstr>
      <vt:lpstr>5. SEX-LINKED TRAITS</vt:lpstr>
      <vt:lpstr>5. SEX-LINKED TRAITS</vt:lpstr>
      <vt:lpstr>Colorblind  Test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Colorblindness</vt:lpstr>
      <vt:lpstr>Colorblindness</vt:lpstr>
      <vt:lpstr>Ex) Red-Green Colorblindess</vt:lpstr>
      <vt:lpstr>PowerPoint Presentation</vt:lpstr>
      <vt:lpstr>PowerPoint Presentation</vt:lpstr>
      <vt:lpstr>PowerPoint Presentation</vt:lpstr>
      <vt:lpstr>6. DIHYBRID CROSS</vt:lpstr>
      <vt:lpstr>PowerPoint Presentation</vt:lpstr>
      <vt:lpstr>Dihybrid Practice</vt:lpstr>
      <vt:lpstr>Trihybrid</vt:lpstr>
      <vt:lpstr>7. POLYGENIC (multiple genes)</vt:lpstr>
      <vt:lpstr>Polygenic inheritance</vt:lpstr>
      <vt:lpstr>Polygenic Inheritance</vt:lpstr>
      <vt:lpstr>PEDIGREES</vt:lpstr>
      <vt:lpstr>DOMINANT WIDOW’S PEAK PEDIGREE</vt:lpstr>
      <vt:lpstr>RECESSIVE EARLOBE PEDIGREE</vt:lpstr>
      <vt:lpstr>X-Linked Trait</vt:lpstr>
    </vt:vector>
  </TitlesOfParts>
  <Company>DCSDK12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Douglas County Schools</dc:creator>
  <cp:lastModifiedBy>Douglas County Schools</cp:lastModifiedBy>
  <cp:revision>1</cp:revision>
  <dcterms:created xsi:type="dcterms:W3CDTF">2016-04-12T16:31:18Z</dcterms:created>
  <dcterms:modified xsi:type="dcterms:W3CDTF">2016-04-12T16:31:39Z</dcterms:modified>
</cp:coreProperties>
</file>