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DC75A-744A-5A47-988E-4BB986DEC3BC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DB451-5DE3-6A46-8EF6-978123A6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9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6647B-36B8-E140-B69E-63FFC5B8A585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1843 Augustinian Monestary, studied 3 years, failed teacher test</a:t>
            </a:r>
          </a:p>
          <a:p>
            <a:r>
              <a:rPr lang="en-US"/>
              <a:t>Studied Math in Vienna</a:t>
            </a:r>
          </a:p>
          <a:p>
            <a:r>
              <a:rPr lang="en-US"/>
              <a:t>Grew pea plants in 1857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E67C0-7920-2440-9139-518B1426A95C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48E2F-CD30-CE47-AA51-3A3E56A7B240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68F05-24F9-4448-94F7-61A22F2017BE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E8CA9-6B89-8F44-9E90-A62954F4E1F5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F989D-2E19-6846-BB4B-DE2B2CF5B215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832EA-2591-F648-B0DC-1E39FC7BF174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2DE38-6930-E840-83DB-0BA19E4C4FBA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F6945-C8D3-E647-B962-ADC9F96EA21C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9B8E0-62ED-FA4C-A925-BAED63052F12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404B3-7789-D444-BF53-51975025AE40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0B003-9B0A-6C47-BA58-093470E7ABE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4C21B-ABDB-4C42-A385-9B34644C540E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E220B-DA35-5344-8DCA-AF8083FAC40F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52BA3-C905-2042-A842-C6F1770B8FBB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85488"/>
            <a:ext cx="46482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73D63-8F95-914F-B9F0-282DA1005213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85488"/>
            <a:ext cx="46482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7D86E-641F-734B-99F2-D85C5981C056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85488"/>
            <a:ext cx="46482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31D07-D1A1-5949-BA4B-18E33DD25FF4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COMPLEX INHERITANCE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80CB5-8EE5-5548-8913-AFDC09B4E1ED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B5B48-A794-C749-820B-1733FC4CA5B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04900" y="685488"/>
            <a:ext cx="46482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874D3-81A9-B44E-93D7-B0D07A11481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9E2AE-8DAA-8E43-B6E9-C0A2E83ED5EE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93E81-F0D0-6244-9939-8BA1D87865CE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2E963-0B14-2445-90EC-407FA6614CDE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71511-2500-9B4A-B8F7-1B15CC0FCF3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40598-B645-CF49-AE13-328407559FE8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40BE-0707-5346-BA2A-03FC69AE52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7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FEE47-F481-EB42-AB92-938430719E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2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95F47-6740-B547-BED5-9B2ED3322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9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6539CF-C672-264C-9176-E8D356F4A9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1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1898D-8C7A-7249-A339-14C4E27B289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4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1009F-FCA8-1449-AAEE-59A2B51D0B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5B860-04FC-D64A-BBE4-B0C994C74F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3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DCC5A-8436-3E4A-8F38-ABFCF293F9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7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A4E8D-4AD1-6848-A423-385F1A1A7E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9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D4DC8-E148-3A47-B79A-97BF5243676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9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53E1C-A623-9E40-BA69-1E750CFB89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3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DE1DE-F50A-5348-879D-1A641FB5BFC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8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0A529C89-AEC3-5149-A68B-52D4C9B7E049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137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2.png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oleObject" Target="../embeddings/Microsoft_Word_97_-_2004_Document2.doc"/><Relationship Id="rId7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2209800"/>
            <a:ext cx="3886200" cy="3877815"/>
          </a:xfrm>
        </p:spPr>
        <p:txBody>
          <a:bodyPr/>
          <a:lstStyle/>
          <a:p>
            <a:r>
              <a:rPr lang="en-US" dirty="0" smtClean="0"/>
              <a:t>Austrian monk 1822-1884</a:t>
            </a:r>
          </a:p>
          <a:p>
            <a:r>
              <a:rPr lang="en-US" dirty="0" smtClean="0"/>
              <a:t>Bred pea plants and studied inheritance of traits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GREGOR MENDEL</a:t>
            </a:r>
            <a:endParaRPr lang="en-US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" b="-2565"/>
          <a:stretch>
            <a:fillRect/>
          </a:stretch>
        </p:blipFill>
        <p:spPr bwMode="auto">
          <a:xfrm>
            <a:off x="5334000" y="2057400"/>
            <a:ext cx="332234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98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143000"/>
            <a:ext cx="8534400" cy="23622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dirty="0">
                <a:solidFill>
                  <a:srgbClr val="00FF00"/>
                </a:solidFill>
              </a:rPr>
              <a:t>Dominant </a:t>
            </a:r>
            <a:r>
              <a:rPr lang="en-US" dirty="0"/>
              <a:t>Allele: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/>
              <a:t>The allele that is </a:t>
            </a:r>
            <a:r>
              <a:rPr lang="en-US" dirty="0">
                <a:solidFill>
                  <a:srgbClr val="66FF33"/>
                </a:solidFill>
              </a:rPr>
              <a:t>expressed</a:t>
            </a:r>
          </a:p>
          <a:p>
            <a:pPr lvl="1" algn="l"/>
            <a:endParaRPr lang="en-US" dirty="0"/>
          </a:p>
          <a:p>
            <a:pPr algn="l">
              <a:buFontTx/>
              <a:buChar char="•"/>
            </a:pPr>
            <a:r>
              <a:rPr lang="en-US" dirty="0">
                <a:solidFill>
                  <a:srgbClr val="00FF00"/>
                </a:solidFill>
              </a:rPr>
              <a:t>Recessive </a:t>
            </a:r>
            <a:r>
              <a:rPr lang="en-US" dirty="0"/>
              <a:t>Allele: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/>
              <a:t>The allele that is </a:t>
            </a:r>
            <a:r>
              <a:rPr lang="en-US" dirty="0" smtClean="0"/>
              <a:t>not expressed in a heterozygous individual</a:t>
            </a:r>
            <a:endParaRPr lang="en-US" dirty="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87363" y="20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976688" y="46672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PRINCIPLE OF DOMINANCE</a:t>
            </a:r>
            <a:endParaRPr lang="en-US" sz="440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4833" name="Group 17"/>
          <p:cNvGrpSpPr>
            <a:grpSpLocks/>
          </p:cNvGrpSpPr>
          <p:nvPr/>
        </p:nvGrpSpPr>
        <p:grpSpPr bwMode="auto">
          <a:xfrm>
            <a:off x="3505200" y="4267200"/>
            <a:ext cx="2286000" cy="1714500"/>
            <a:chOff x="2160" y="2688"/>
            <a:chExt cx="1440" cy="1080"/>
          </a:xfrm>
        </p:grpSpPr>
        <p:pic>
          <p:nvPicPr>
            <p:cNvPr id="34834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66" r="22000" b="15334"/>
            <a:stretch>
              <a:fillRect/>
            </a:stretch>
          </p:blipFill>
          <p:spPr bwMode="auto">
            <a:xfrm>
              <a:off x="2160" y="2688"/>
              <a:ext cx="1440" cy="1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4835" name="AutoShape 19"/>
            <p:cNvSpPr>
              <a:spLocks noChangeArrowheads="1"/>
            </p:cNvSpPr>
            <p:nvPr/>
          </p:nvSpPr>
          <p:spPr bwMode="auto">
            <a:xfrm>
              <a:off x="3264" y="3456"/>
              <a:ext cx="96" cy="192"/>
            </a:xfrm>
            <a:prstGeom prst="roundRect">
              <a:avLst>
                <a:gd name="adj" fmla="val 16667"/>
              </a:avLst>
            </a:prstGeom>
            <a:solidFill>
              <a:srgbClr val="7302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6" name="AutoShape 20"/>
            <p:cNvSpPr>
              <a:spLocks noChangeArrowheads="1"/>
            </p:cNvSpPr>
            <p:nvPr/>
          </p:nvSpPr>
          <p:spPr bwMode="auto">
            <a:xfrm>
              <a:off x="3264" y="2784"/>
              <a:ext cx="96" cy="19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3483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54970" r="59435" b="23042"/>
          <a:stretch>
            <a:fillRect/>
          </a:stretch>
        </p:blipFill>
        <p:spPr bwMode="auto">
          <a:xfrm>
            <a:off x="3200400" y="3848100"/>
            <a:ext cx="1219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6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/>
              <a:t>GENOTYPE &amp; PHENOTYPE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algn="l">
              <a:buClr>
                <a:srgbClr val="00FF00"/>
              </a:buClr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00FF00"/>
                </a:solidFill>
              </a:rPr>
              <a:t>Genotype</a:t>
            </a:r>
            <a:r>
              <a:rPr lang="en-US"/>
              <a:t>: The allele combination of an 			    organism</a:t>
            </a:r>
          </a:p>
          <a:p>
            <a:pPr algn="l">
              <a:buClr>
                <a:srgbClr val="00FF00"/>
              </a:buClr>
            </a:pPr>
            <a:r>
              <a:rPr lang="en-US" sz="2800" i="1"/>
              <a:t>	</a:t>
            </a:r>
          </a:p>
          <a:p>
            <a:pPr algn="l">
              <a:buClr>
                <a:srgbClr val="00FF00"/>
              </a:buClr>
            </a:pPr>
            <a:r>
              <a:rPr lang="en-US" sz="2800" i="1"/>
              <a:t>        ex) Homozygous Dominant 		   </a:t>
            </a:r>
          </a:p>
          <a:p>
            <a:pPr algn="l">
              <a:buClr>
                <a:srgbClr val="00FF00"/>
              </a:buClr>
            </a:pPr>
            <a:r>
              <a:rPr lang="en-US" sz="2800" i="1"/>
              <a:t>              Heterozygous </a:t>
            </a:r>
          </a:p>
          <a:p>
            <a:pPr algn="l">
              <a:buClr>
                <a:srgbClr val="00FF00"/>
              </a:buClr>
            </a:pPr>
            <a:r>
              <a:rPr lang="en-US" sz="2800" i="1"/>
              <a:t>              Homozygous Recessive</a:t>
            </a:r>
          </a:p>
          <a:p>
            <a:pPr algn="l">
              <a:buClr>
                <a:srgbClr val="00FF00"/>
              </a:buClr>
            </a:pPr>
            <a:endParaRPr lang="en-US" i="1"/>
          </a:p>
          <a:p>
            <a:pPr algn="l">
              <a:buFontTx/>
              <a:buChar char="•"/>
            </a:pPr>
            <a:r>
              <a:rPr lang="en-US">
                <a:solidFill>
                  <a:srgbClr val="00FF00"/>
                </a:solidFill>
              </a:rPr>
              <a:t> Phenotype</a:t>
            </a:r>
            <a:r>
              <a:rPr lang="en-US"/>
              <a:t>: The observable characteristics 		              of an organism</a:t>
            </a:r>
          </a:p>
          <a:p>
            <a:pPr algn="l"/>
            <a:r>
              <a:rPr lang="en-US" sz="2800" i="1"/>
              <a:t>        ex) Brown Eyes</a:t>
            </a:r>
          </a:p>
        </p:txBody>
      </p:sp>
    </p:spTree>
    <p:extLst>
      <p:ext uri="{BB962C8B-B14F-4D97-AF65-F5344CB8AC3E}">
        <p14:creationId xmlns:p14="http://schemas.microsoft.com/office/powerpoint/2010/main" val="34397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>
              <a:buClr>
                <a:srgbClr val="00FF00"/>
              </a:buClr>
            </a:pPr>
            <a:r>
              <a:rPr lang="en-US" sz="8800" b="1" i="1">
                <a:solidFill>
                  <a:srgbClr val="66FF33"/>
                </a:solidFill>
              </a:rPr>
              <a:t>GENOTYPE DETERMINES PHENOTYPE</a:t>
            </a:r>
          </a:p>
        </p:txBody>
      </p:sp>
    </p:spTree>
    <p:extLst>
      <p:ext uri="{BB962C8B-B14F-4D97-AF65-F5344CB8AC3E}">
        <p14:creationId xmlns:p14="http://schemas.microsoft.com/office/powerpoint/2010/main" val="28467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/>
              <a:t>MENDEL</a:t>
            </a:r>
            <a:r>
              <a:rPr lang="ja-JP" altLang="en-US" b="1"/>
              <a:t>’</a:t>
            </a:r>
            <a:r>
              <a:rPr lang="en-US" b="1"/>
              <a:t>S </a:t>
            </a:r>
            <a:br>
              <a:rPr lang="en-US" b="1"/>
            </a:br>
            <a:r>
              <a:rPr lang="en-US" b="1"/>
              <a:t>LAW OF SEGREGATION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819400"/>
            <a:ext cx="6629400" cy="2514600"/>
          </a:xfrm>
        </p:spPr>
        <p:txBody>
          <a:bodyPr/>
          <a:lstStyle/>
          <a:p>
            <a:r>
              <a:rPr lang="en-US" sz="3600"/>
              <a:t>Two alleles for a gene in a diploid cell will separate into the gamete cells during Meiosis</a:t>
            </a:r>
          </a:p>
        </p:txBody>
      </p:sp>
    </p:spTree>
    <p:extLst>
      <p:ext uri="{BB962C8B-B14F-4D97-AF65-F5344CB8AC3E}">
        <p14:creationId xmlns:p14="http://schemas.microsoft.com/office/powerpoint/2010/main" val="102374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MENDEL</a:t>
            </a:r>
            <a:r>
              <a:rPr lang="ja-JP" altLang="en-US"/>
              <a:t>’</a:t>
            </a:r>
            <a:r>
              <a:rPr lang="en-US"/>
              <a:t>S </a:t>
            </a:r>
            <a:br>
              <a:rPr lang="en-US"/>
            </a:br>
            <a:r>
              <a:rPr lang="en-US"/>
              <a:t>LAW OF SEGREGATION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3733800" y="1835150"/>
            <a:ext cx="1692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Diploid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Parent Cell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3644900" y="5883275"/>
            <a:ext cx="1878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Haploid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Gamete Cell</a:t>
            </a: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886200" y="4038600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MEIOSIS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4572000" y="2743200"/>
            <a:ext cx="0" cy="990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4572000" y="4724400"/>
            <a:ext cx="0" cy="990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8000" r="1994" b="5333"/>
          <a:stretch>
            <a:fillRect/>
          </a:stretch>
        </p:blipFill>
        <p:spPr bwMode="auto">
          <a:xfrm>
            <a:off x="228600" y="1676400"/>
            <a:ext cx="32686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28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MENDEL</a:t>
            </a:r>
            <a:r>
              <a:rPr lang="ja-JP" altLang="en-US"/>
              <a:t>’</a:t>
            </a:r>
            <a:r>
              <a:rPr lang="en-US"/>
              <a:t>S </a:t>
            </a:r>
            <a:br>
              <a:rPr lang="en-US"/>
            </a:br>
            <a:r>
              <a:rPr lang="en-US"/>
              <a:t>LAW OF SEGREGATION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733800" y="1835150"/>
            <a:ext cx="1692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Diploid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Parent Cell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644900" y="5883275"/>
            <a:ext cx="1878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Haploid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Gamete Cell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6200" y="4038600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MEIOSIS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4572000" y="2743200"/>
            <a:ext cx="0" cy="990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572000" y="4724400"/>
            <a:ext cx="0" cy="990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669088" y="3232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8000" r="1994" b="5333"/>
          <a:stretch>
            <a:fillRect/>
          </a:stretch>
        </p:blipFill>
        <p:spPr bwMode="auto">
          <a:xfrm>
            <a:off x="228600" y="1676400"/>
            <a:ext cx="32686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5737225" y="1752600"/>
            <a:ext cx="3406775" cy="5105400"/>
            <a:chOff x="3614" y="1104"/>
            <a:chExt cx="2146" cy="3216"/>
          </a:xfrm>
        </p:grpSpPr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3614" y="1104"/>
              <a:ext cx="2146" cy="3216"/>
              <a:chOff x="3024" y="1056"/>
              <a:chExt cx="2146" cy="3216"/>
            </a:xfrm>
          </p:grpSpPr>
          <p:grpSp>
            <p:nvGrpSpPr>
              <p:cNvPr id="5131" name="Group 11"/>
              <p:cNvGrpSpPr>
                <a:grpSpLocks/>
              </p:cNvGrpSpPr>
              <p:nvPr/>
            </p:nvGrpSpPr>
            <p:grpSpPr bwMode="auto">
              <a:xfrm>
                <a:off x="3024" y="1056"/>
                <a:ext cx="2146" cy="3216"/>
                <a:chOff x="3024" y="1056"/>
                <a:chExt cx="2146" cy="3216"/>
              </a:xfrm>
            </p:grpSpPr>
            <p:graphicFrame>
              <p:nvGraphicFramePr>
                <p:cNvPr id="5132" name="Object 12"/>
                <p:cNvGraphicFramePr>
                  <a:graphicFrameLocks noChangeAspect="1"/>
                </p:cNvGraphicFramePr>
                <p:nvPr/>
              </p:nvGraphicFramePr>
              <p:xfrm>
                <a:off x="3024" y="1056"/>
                <a:ext cx="2146" cy="32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1921" name="Document" r:id="rId5" imgW="2350008" imgH="3520440" progId="Word.Document.8">
                        <p:embed/>
                      </p:oleObj>
                    </mc:Choice>
                    <mc:Fallback>
                      <p:oleObj name="Document" r:id="rId5" imgW="2350008" imgH="3520440" progId="Word.Document.8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4" y="1056"/>
                              <a:ext cx="2146" cy="32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33" name="Oval 13"/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624" cy="62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34" name="Oval 14"/>
                <p:cNvSpPr>
                  <a:spLocks noChangeArrowheads="1"/>
                </p:cNvSpPr>
                <p:nvPr/>
              </p:nvSpPr>
              <p:spPr bwMode="auto">
                <a:xfrm>
                  <a:off x="3792" y="1968"/>
                  <a:ext cx="624" cy="62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35" name="Oval 15"/>
                <p:cNvSpPr>
                  <a:spLocks noChangeArrowheads="1"/>
                </p:cNvSpPr>
                <p:nvPr/>
              </p:nvSpPr>
              <p:spPr bwMode="auto">
                <a:xfrm>
                  <a:off x="3360" y="2784"/>
                  <a:ext cx="480" cy="480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36" name="Oval 16"/>
                <p:cNvSpPr>
                  <a:spLocks noChangeArrowheads="1"/>
                </p:cNvSpPr>
                <p:nvPr/>
              </p:nvSpPr>
              <p:spPr bwMode="auto">
                <a:xfrm>
                  <a:off x="4368" y="2784"/>
                  <a:ext cx="480" cy="480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37" name="Oval 17"/>
                <p:cNvSpPr>
                  <a:spLocks noChangeArrowheads="1"/>
                </p:cNvSpPr>
                <p:nvPr/>
              </p:nvSpPr>
              <p:spPr bwMode="auto">
                <a:xfrm>
                  <a:off x="4608" y="3792"/>
                  <a:ext cx="384" cy="38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38" name="Oval 18"/>
                <p:cNvSpPr>
                  <a:spLocks noChangeArrowheads="1"/>
                </p:cNvSpPr>
                <p:nvPr/>
              </p:nvSpPr>
              <p:spPr bwMode="auto">
                <a:xfrm>
                  <a:off x="4224" y="3792"/>
                  <a:ext cx="384" cy="38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39" name="Oval 19"/>
                <p:cNvSpPr>
                  <a:spLocks noChangeArrowheads="1"/>
                </p:cNvSpPr>
                <p:nvPr/>
              </p:nvSpPr>
              <p:spPr bwMode="auto">
                <a:xfrm>
                  <a:off x="3216" y="3792"/>
                  <a:ext cx="384" cy="38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40" name="Oval 20"/>
                <p:cNvSpPr>
                  <a:spLocks noChangeArrowheads="1"/>
                </p:cNvSpPr>
                <p:nvPr/>
              </p:nvSpPr>
              <p:spPr bwMode="auto">
                <a:xfrm>
                  <a:off x="3600" y="3792"/>
                  <a:ext cx="384" cy="38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141" name="Rectangle 21"/>
              <p:cNvSpPr>
                <a:spLocks noChangeArrowheads="1"/>
              </p:cNvSpPr>
              <p:nvPr/>
            </p:nvSpPr>
            <p:spPr bwMode="auto">
              <a:xfrm>
                <a:off x="3840" y="129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66CC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42" name="Rectangle 22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8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43" name="Rectangle 23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66CC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44" name="Rectangle 24"/>
              <p:cNvSpPr>
                <a:spLocks noChangeArrowheads="1"/>
              </p:cNvSpPr>
              <p:nvPr/>
            </p:nvSpPr>
            <p:spPr bwMode="auto">
              <a:xfrm>
                <a:off x="4176" y="216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8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8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66CC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47" name="Rectangle 27"/>
              <p:cNvSpPr>
                <a:spLocks noChangeArrowheads="1"/>
              </p:cNvSpPr>
              <p:nvPr/>
            </p:nvSpPr>
            <p:spPr bwMode="auto">
              <a:xfrm>
                <a:off x="3552" y="28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66CC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48" name="Rectangle 28"/>
              <p:cNvSpPr>
                <a:spLocks noChangeArrowheads="1"/>
              </p:cNvSpPr>
              <p:nvPr/>
            </p:nvSpPr>
            <p:spPr bwMode="auto">
              <a:xfrm>
                <a:off x="3408" y="28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66CC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/>
            </p:nvSpPr>
            <p:spPr bwMode="auto">
              <a:xfrm>
                <a:off x="4412" y="288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8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50" name="Rectangle 30"/>
              <p:cNvSpPr>
                <a:spLocks noChangeArrowheads="1"/>
              </p:cNvSpPr>
              <p:nvPr/>
            </p:nvSpPr>
            <p:spPr bwMode="auto">
              <a:xfrm>
                <a:off x="4556" y="288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8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51" name="Rectangle 31"/>
              <p:cNvSpPr>
                <a:spLocks noChangeArrowheads="1"/>
              </p:cNvSpPr>
              <p:nvPr/>
            </p:nvSpPr>
            <p:spPr bwMode="auto">
              <a:xfrm>
                <a:off x="4700" y="384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8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52" name="Rectangle 32"/>
              <p:cNvSpPr>
                <a:spLocks noChangeArrowheads="1"/>
              </p:cNvSpPr>
              <p:nvPr/>
            </p:nvSpPr>
            <p:spPr bwMode="auto">
              <a:xfrm>
                <a:off x="3281" y="384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66CC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53" name="Rectangle 33"/>
              <p:cNvSpPr>
                <a:spLocks noChangeArrowheads="1"/>
              </p:cNvSpPr>
              <p:nvPr/>
            </p:nvSpPr>
            <p:spPr bwMode="auto">
              <a:xfrm>
                <a:off x="3696" y="384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66CCFF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/>
            </p:nvSpPr>
            <p:spPr bwMode="auto">
              <a:xfrm>
                <a:off x="4320" y="3840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8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B</a:t>
                </a: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156" name="Rectangle 36"/>
            <p:cNvSpPr>
              <a:spLocks noChangeArrowheads="1"/>
            </p:cNvSpPr>
            <p:nvPr/>
          </p:nvSpPr>
          <p:spPr bwMode="auto">
            <a:xfrm>
              <a:off x="4368" y="2688"/>
              <a:ext cx="576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7467600" y="2895600"/>
            <a:ext cx="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 flipH="1">
            <a:off x="7010400" y="4267200"/>
            <a:ext cx="4572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7467600" y="4267200"/>
            <a:ext cx="4572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 flipH="1">
            <a:off x="6400800" y="5410200"/>
            <a:ext cx="2286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6629400" y="5410200"/>
            <a:ext cx="3048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H="1">
            <a:off x="8001000" y="5410200"/>
            <a:ext cx="2286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8229600" y="5410200"/>
            <a:ext cx="3048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5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5562600" y="914400"/>
            <a:ext cx="3406775" cy="5105400"/>
            <a:chOff x="3024" y="1056"/>
            <a:chExt cx="2146" cy="3216"/>
          </a:xfrm>
        </p:grpSpPr>
        <p:grpSp>
          <p:nvGrpSpPr>
            <p:cNvPr id="4101" name="Group 5"/>
            <p:cNvGrpSpPr>
              <a:grpSpLocks/>
            </p:cNvGrpSpPr>
            <p:nvPr/>
          </p:nvGrpSpPr>
          <p:grpSpPr bwMode="auto">
            <a:xfrm>
              <a:off x="3024" y="1056"/>
              <a:ext cx="2146" cy="3216"/>
              <a:chOff x="3024" y="1056"/>
              <a:chExt cx="2146" cy="3216"/>
            </a:xfrm>
          </p:grpSpPr>
          <p:graphicFrame>
            <p:nvGraphicFramePr>
              <p:cNvPr id="4102" name="Object 6"/>
              <p:cNvGraphicFramePr>
                <a:graphicFrameLocks noChangeAspect="1"/>
              </p:cNvGraphicFramePr>
              <p:nvPr/>
            </p:nvGraphicFramePr>
            <p:xfrm>
              <a:off x="3024" y="1056"/>
              <a:ext cx="2146" cy="3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969" name="Document" r:id="rId4" imgW="2350008" imgH="3520440" progId="Word.Document.8">
                      <p:embed/>
                    </p:oleObj>
                  </mc:Choice>
                  <mc:Fallback>
                    <p:oleObj name="Document" r:id="rId4" imgW="2350008" imgH="3520440" progId="Word.Documen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1056"/>
                            <a:ext cx="2146" cy="3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03" name="Oval 7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624" cy="62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624" cy="62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auto">
              <a:xfrm>
                <a:off x="3360" y="2784"/>
                <a:ext cx="480" cy="48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480" cy="48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07" name="Oval 11"/>
              <p:cNvSpPr>
                <a:spLocks noChangeArrowheads="1"/>
              </p:cNvSpPr>
              <p:nvPr/>
            </p:nvSpPr>
            <p:spPr bwMode="auto">
              <a:xfrm>
                <a:off x="4608" y="3792"/>
                <a:ext cx="384" cy="38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4224" y="3792"/>
                <a:ext cx="384" cy="38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09" name="Oval 13"/>
              <p:cNvSpPr>
                <a:spLocks noChangeArrowheads="1"/>
              </p:cNvSpPr>
              <p:nvPr/>
            </p:nvSpPr>
            <p:spPr bwMode="auto">
              <a:xfrm>
                <a:off x="3216" y="3792"/>
                <a:ext cx="384" cy="38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auto">
              <a:xfrm>
                <a:off x="3600" y="3792"/>
                <a:ext cx="384" cy="38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3840" y="129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4128" y="129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3744" y="216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4176" y="216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4032" y="216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3840" y="216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3552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3408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4412" y="288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4556" y="288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4700" y="384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3281" y="384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3696" y="384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4320" y="384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6553200" y="152400"/>
            <a:ext cx="1370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Arial Black" charset="0"/>
                <a:ea typeface="ＭＳ Ｐゴシック" charset="0"/>
                <a:cs typeface="ＭＳ Ｐゴシック" charset="0"/>
              </a:rPr>
              <a:t>DAD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066800" y="152400"/>
            <a:ext cx="1566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Arial Black" charset="0"/>
                <a:ea typeface="ＭＳ Ｐゴシック" charset="0"/>
                <a:cs typeface="ＭＳ Ｐゴシック" charset="0"/>
              </a:rPr>
              <a:t>MOM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1246188" y="6208713"/>
            <a:ext cx="142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Egg cells</a:t>
            </a:r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>
            <a:off x="6477000" y="6172200"/>
            <a:ext cx="184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Sperm Cells</a:t>
            </a:r>
          </a:p>
        </p:txBody>
      </p:sp>
      <p:sp>
        <p:nvSpPr>
          <p:cNvPr id="4186" name="Rectangle 90"/>
          <p:cNvSpPr>
            <a:spLocks noChangeArrowheads="1"/>
          </p:cNvSpPr>
          <p:nvPr/>
        </p:nvSpPr>
        <p:spPr bwMode="auto">
          <a:xfrm>
            <a:off x="6781800" y="3429000"/>
            <a:ext cx="990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87" name="Line 91"/>
          <p:cNvSpPr>
            <a:spLocks noChangeShapeType="1"/>
          </p:cNvSpPr>
          <p:nvPr/>
        </p:nvSpPr>
        <p:spPr bwMode="auto">
          <a:xfrm>
            <a:off x="7315200" y="2057400"/>
            <a:ext cx="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88" name="Line 92"/>
          <p:cNvSpPr>
            <a:spLocks noChangeShapeType="1"/>
          </p:cNvSpPr>
          <p:nvPr/>
        </p:nvSpPr>
        <p:spPr bwMode="auto">
          <a:xfrm flipH="1">
            <a:off x="6858000" y="3429000"/>
            <a:ext cx="4572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89" name="Line 93"/>
          <p:cNvSpPr>
            <a:spLocks noChangeShapeType="1"/>
          </p:cNvSpPr>
          <p:nvPr/>
        </p:nvSpPr>
        <p:spPr bwMode="auto">
          <a:xfrm>
            <a:off x="7315200" y="3429000"/>
            <a:ext cx="4572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16" name="Line 120"/>
          <p:cNvSpPr>
            <a:spLocks noChangeShapeType="1"/>
          </p:cNvSpPr>
          <p:nvPr/>
        </p:nvSpPr>
        <p:spPr bwMode="auto">
          <a:xfrm flipH="1">
            <a:off x="7848600" y="4495800"/>
            <a:ext cx="2286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17" name="Line 121"/>
          <p:cNvSpPr>
            <a:spLocks noChangeShapeType="1"/>
          </p:cNvSpPr>
          <p:nvPr/>
        </p:nvSpPr>
        <p:spPr bwMode="auto">
          <a:xfrm>
            <a:off x="8077200" y="4495800"/>
            <a:ext cx="3048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18" name="Line 122"/>
          <p:cNvSpPr>
            <a:spLocks noChangeShapeType="1"/>
          </p:cNvSpPr>
          <p:nvPr/>
        </p:nvSpPr>
        <p:spPr bwMode="auto">
          <a:xfrm flipH="1">
            <a:off x="6248400" y="4495800"/>
            <a:ext cx="2286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19" name="Line 123"/>
          <p:cNvSpPr>
            <a:spLocks noChangeShapeType="1"/>
          </p:cNvSpPr>
          <p:nvPr/>
        </p:nvSpPr>
        <p:spPr bwMode="auto">
          <a:xfrm>
            <a:off x="6477000" y="4495800"/>
            <a:ext cx="3048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220" name="Group 124"/>
          <p:cNvGrpSpPr>
            <a:grpSpLocks/>
          </p:cNvGrpSpPr>
          <p:nvPr/>
        </p:nvGrpSpPr>
        <p:grpSpPr bwMode="auto">
          <a:xfrm>
            <a:off x="381000" y="914400"/>
            <a:ext cx="3406775" cy="5105400"/>
            <a:chOff x="3024" y="1056"/>
            <a:chExt cx="2146" cy="3216"/>
          </a:xfrm>
        </p:grpSpPr>
        <p:grpSp>
          <p:nvGrpSpPr>
            <p:cNvPr id="4221" name="Group 125"/>
            <p:cNvGrpSpPr>
              <a:grpSpLocks/>
            </p:cNvGrpSpPr>
            <p:nvPr/>
          </p:nvGrpSpPr>
          <p:grpSpPr bwMode="auto">
            <a:xfrm>
              <a:off x="3024" y="1056"/>
              <a:ext cx="2146" cy="3216"/>
              <a:chOff x="3024" y="1056"/>
              <a:chExt cx="2146" cy="3216"/>
            </a:xfrm>
          </p:grpSpPr>
          <p:graphicFrame>
            <p:nvGraphicFramePr>
              <p:cNvPr id="4222" name="Object 126"/>
              <p:cNvGraphicFramePr>
                <a:graphicFrameLocks noChangeAspect="1"/>
              </p:cNvGraphicFramePr>
              <p:nvPr/>
            </p:nvGraphicFramePr>
            <p:xfrm>
              <a:off x="3024" y="1056"/>
              <a:ext cx="2146" cy="3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970" name="Document" r:id="rId6" imgW="2350008" imgH="3520440" progId="Word.Document.8">
                      <p:embed/>
                    </p:oleObj>
                  </mc:Choice>
                  <mc:Fallback>
                    <p:oleObj name="Document" r:id="rId6" imgW="2350008" imgH="3520440" progId="Word.Documen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1056"/>
                            <a:ext cx="2146" cy="3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23" name="Oval 127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624" cy="62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24" name="Oval 128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624" cy="62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25" name="Oval 129"/>
              <p:cNvSpPr>
                <a:spLocks noChangeArrowheads="1"/>
              </p:cNvSpPr>
              <p:nvPr/>
            </p:nvSpPr>
            <p:spPr bwMode="auto">
              <a:xfrm>
                <a:off x="3360" y="2784"/>
                <a:ext cx="480" cy="48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26" name="Oval 130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480" cy="48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27" name="Oval 131"/>
              <p:cNvSpPr>
                <a:spLocks noChangeArrowheads="1"/>
              </p:cNvSpPr>
              <p:nvPr/>
            </p:nvSpPr>
            <p:spPr bwMode="auto">
              <a:xfrm>
                <a:off x="4608" y="3792"/>
                <a:ext cx="384" cy="38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28" name="Oval 132"/>
              <p:cNvSpPr>
                <a:spLocks noChangeArrowheads="1"/>
              </p:cNvSpPr>
              <p:nvPr/>
            </p:nvSpPr>
            <p:spPr bwMode="auto">
              <a:xfrm>
                <a:off x="4224" y="3792"/>
                <a:ext cx="384" cy="38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29" name="Oval 133"/>
              <p:cNvSpPr>
                <a:spLocks noChangeArrowheads="1"/>
              </p:cNvSpPr>
              <p:nvPr/>
            </p:nvSpPr>
            <p:spPr bwMode="auto">
              <a:xfrm>
                <a:off x="3216" y="3792"/>
                <a:ext cx="384" cy="38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30" name="Oval 134"/>
              <p:cNvSpPr>
                <a:spLocks noChangeArrowheads="1"/>
              </p:cNvSpPr>
              <p:nvPr/>
            </p:nvSpPr>
            <p:spPr bwMode="auto">
              <a:xfrm>
                <a:off x="3600" y="3792"/>
                <a:ext cx="384" cy="38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231" name="Rectangle 135"/>
            <p:cNvSpPr>
              <a:spLocks noChangeArrowheads="1"/>
            </p:cNvSpPr>
            <p:nvPr/>
          </p:nvSpPr>
          <p:spPr bwMode="auto">
            <a:xfrm>
              <a:off x="3840" y="129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32" name="Rectangle 136"/>
            <p:cNvSpPr>
              <a:spLocks noChangeArrowheads="1"/>
            </p:cNvSpPr>
            <p:nvPr/>
          </p:nvSpPr>
          <p:spPr bwMode="auto">
            <a:xfrm>
              <a:off x="4128" y="129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33" name="Rectangle 137"/>
            <p:cNvSpPr>
              <a:spLocks noChangeArrowheads="1"/>
            </p:cNvSpPr>
            <p:nvPr/>
          </p:nvSpPr>
          <p:spPr bwMode="auto">
            <a:xfrm>
              <a:off x="3744" y="216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34" name="Rectangle 138"/>
            <p:cNvSpPr>
              <a:spLocks noChangeArrowheads="1"/>
            </p:cNvSpPr>
            <p:nvPr/>
          </p:nvSpPr>
          <p:spPr bwMode="auto">
            <a:xfrm>
              <a:off x="4176" y="216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35" name="Rectangle 139"/>
            <p:cNvSpPr>
              <a:spLocks noChangeArrowheads="1"/>
            </p:cNvSpPr>
            <p:nvPr/>
          </p:nvSpPr>
          <p:spPr bwMode="auto">
            <a:xfrm>
              <a:off x="4032" y="216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36" name="Rectangle 140"/>
            <p:cNvSpPr>
              <a:spLocks noChangeArrowheads="1"/>
            </p:cNvSpPr>
            <p:nvPr/>
          </p:nvSpPr>
          <p:spPr bwMode="auto">
            <a:xfrm>
              <a:off x="3840" y="216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37" name="Rectangle 141"/>
            <p:cNvSpPr>
              <a:spLocks noChangeArrowheads="1"/>
            </p:cNvSpPr>
            <p:nvPr/>
          </p:nvSpPr>
          <p:spPr bwMode="auto">
            <a:xfrm>
              <a:off x="3552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38" name="Rectangle 142"/>
            <p:cNvSpPr>
              <a:spLocks noChangeArrowheads="1"/>
            </p:cNvSpPr>
            <p:nvPr/>
          </p:nvSpPr>
          <p:spPr bwMode="auto">
            <a:xfrm>
              <a:off x="3408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39" name="Rectangle 143"/>
            <p:cNvSpPr>
              <a:spLocks noChangeArrowheads="1"/>
            </p:cNvSpPr>
            <p:nvPr/>
          </p:nvSpPr>
          <p:spPr bwMode="auto">
            <a:xfrm>
              <a:off x="4412" y="288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40" name="Rectangle 144"/>
            <p:cNvSpPr>
              <a:spLocks noChangeArrowheads="1"/>
            </p:cNvSpPr>
            <p:nvPr/>
          </p:nvSpPr>
          <p:spPr bwMode="auto">
            <a:xfrm>
              <a:off x="4556" y="288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41" name="Rectangle 145"/>
            <p:cNvSpPr>
              <a:spLocks noChangeArrowheads="1"/>
            </p:cNvSpPr>
            <p:nvPr/>
          </p:nvSpPr>
          <p:spPr bwMode="auto">
            <a:xfrm>
              <a:off x="4700" y="384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42" name="Rectangle 146"/>
            <p:cNvSpPr>
              <a:spLocks noChangeArrowheads="1"/>
            </p:cNvSpPr>
            <p:nvPr/>
          </p:nvSpPr>
          <p:spPr bwMode="auto">
            <a:xfrm>
              <a:off x="3281" y="384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43" name="Rectangle 147"/>
            <p:cNvSpPr>
              <a:spLocks noChangeArrowheads="1"/>
            </p:cNvSpPr>
            <p:nvPr/>
          </p:nvSpPr>
          <p:spPr bwMode="auto">
            <a:xfrm>
              <a:off x="3696" y="384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66CC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44" name="Rectangle 148"/>
            <p:cNvSpPr>
              <a:spLocks noChangeArrowheads="1"/>
            </p:cNvSpPr>
            <p:nvPr/>
          </p:nvSpPr>
          <p:spPr bwMode="auto">
            <a:xfrm>
              <a:off x="4320" y="384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8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</a:t>
              </a: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245" name="Rectangle 149"/>
          <p:cNvSpPr>
            <a:spLocks noChangeArrowheads="1"/>
          </p:cNvSpPr>
          <p:nvPr/>
        </p:nvSpPr>
        <p:spPr bwMode="auto">
          <a:xfrm>
            <a:off x="1600200" y="3429000"/>
            <a:ext cx="990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46" name="Line 150"/>
          <p:cNvSpPr>
            <a:spLocks noChangeShapeType="1"/>
          </p:cNvSpPr>
          <p:nvPr/>
        </p:nvSpPr>
        <p:spPr bwMode="auto">
          <a:xfrm>
            <a:off x="2057400" y="2057400"/>
            <a:ext cx="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47" name="Line 151"/>
          <p:cNvSpPr>
            <a:spLocks noChangeShapeType="1"/>
          </p:cNvSpPr>
          <p:nvPr/>
        </p:nvSpPr>
        <p:spPr bwMode="auto">
          <a:xfrm flipH="1">
            <a:off x="1600200" y="3429000"/>
            <a:ext cx="4572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48" name="Line 152"/>
          <p:cNvSpPr>
            <a:spLocks noChangeShapeType="1"/>
          </p:cNvSpPr>
          <p:nvPr/>
        </p:nvSpPr>
        <p:spPr bwMode="auto">
          <a:xfrm>
            <a:off x="2057400" y="3429000"/>
            <a:ext cx="4572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49" name="Line 153"/>
          <p:cNvSpPr>
            <a:spLocks noChangeShapeType="1"/>
          </p:cNvSpPr>
          <p:nvPr/>
        </p:nvSpPr>
        <p:spPr bwMode="auto">
          <a:xfrm flipH="1">
            <a:off x="2590800" y="4495800"/>
            <a:ext cx="2286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50" name="Line 154"/>
          <p:cNvSpPr>
            <a:spLocks noChangeShapeType="1"/>
          </p:cNvSpPr>
          <p:nvPr/>
        </p:nvSpPr>
        <p:spPr bwMode="auto">
          <a:xfrm>
            <a:off x="2819400" y="4495800"/>
            <a:ext cx="3048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51" name="Line 155"/>
          <p:cNvSpPr>
            <a:spLocks noChangeShapeType="1"/>
          </p:cNvSpPr>
          <p:nvPr/>
        </p:nvSpPr>
        <p:spPr bwMode="auto">
          <a:xfrm flipH="1">
            <a:off x="1066800" y="4495800"/>
            <a:ext cx="2286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52" name="Line 156"/>
          <p:cNvSpPr>
            <a:spLocks noChangeShapeType="1"/>
          </p:cNvSpPr>
          <p:nvPr/>
        </p:nvSpPr>
        <p:spPr bwMode="auto">
          <a:xfrm>
            <a:off x="1295400" y="4495800"/>
            <a:ext cx="304800" cy="609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3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000" dirty="0" smtClean="0"/>
              <a:t>MENDEL’S  LAW OF INDEPENDENT ASSORTMENT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5438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Alleles separate independently of each other during meiosis.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0"/>
            <a:ext cx="6489013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5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Punnett Squares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diagram used to predict the offspring of a cross between 2 known genotypes.</a:t>
            </a:r>
          </a:p>
          <a:p>
            <a:pPr>
              <a:lnSpc>
                <a:spcPct val="90000"/>
              </a:lnSpc>
            </a:pPr>
            <a:r>
              <a:rPr lang="en-US"/>
              <a:t>Male gamete possibilities are written on top</a:t>
            </a:r>
          </a:p>
          <a:p>
            <a:pPr>
              <a:lnSpc>
                <a:spcPct val="90000"/>
              </a:lnSpc>
            </a:pPr>
            <a:r>
              <a:rPr lang="en-US"/>
              <a:t>Female gamete possibilities are written on the side</a:t>
            </a:r>
          </a:p>
          <a:p>
            <a:pPr>
              <a:lnSpc>
                <a:spcPct val="90000"/>
              </a:lnSpc>
            </a:pPr>
            <a:r>
              <a:rPr lang="en-US"/>
              <a:t>The male/female gamete combinations are written inside the boxes</a:t>
            </a:r>
          </a:p>
        </p:txBody>
      </p:sp>
    </p:spTree>
    <p:extLst>
      <p:ext uri="{BB962C8B-B14F-4D97-AF65-F5344CB8AC3E}">
        <p14:creationId xmlns:p14="http://schemas.microsoft.com/office/powerpoint/2010/main" val="405547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Punnett Squares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98475" y="1244600"/>
            <a:ext cx="8416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Ex) Cross a Brown-eyed Heterozygous male (Bb)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and a Brown-eyed Heterozygous female (Bb) 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3429000" y="3124200"/>
            <a:ext cx="2743200" cy="2667000"/>
            <a:chOff x="2160" y="2064"/>
            <a:chExt cx="1728" cy="1680"/>
          </a:xfrm>
        </p:grpSpPr>
        <p:sp>
          <p:nvSpPr>
            <p:cNvPr id="9221" name="Line 5"/>
            <p:cNvSpPr>
              <a:spLocks noChangeShapeType="1"/>
            </p:cNvSpPr>
            <p:nvPr/>
          </p:nvSpPr>
          <p:spPr bwMode="auto">
            <a:xfrm rot="10800000" flipH="1">
              <a:off x="3120" y="2064"/>
              <a:ext cx="22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 rot="10800000">
              <a:off x="3888" y="2064"/>
              <a:ext cx="0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 rot="16200000">
              <a:off x="3024" y="144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 rot="10800000">
              <a:off x="2352" y="2064"/>
              <a:ext cx="0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 rot="16200000">
              <a:off x="3024" y="216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rot="16200000">
              <a:off x="3024" y="288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108450" y="2819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5360988" y="2819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192463" y="3810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205163" y="49530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038600" y="38862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BB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257800" y="38862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Bb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090988" y="4953000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Bb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5267325" y="49530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bb</a:t>
            </a:r>
          </a:p>
        </p:txBody>
      </p:sp>
    </p:spTree>
    <p:extLst>
      <p:ext uri="{BB962C8B-B14F-4D97-AF65-F5344CB8AC3E}">
        <p14:creationId xmlns:p14="http://schemas.microsoft.com/office/powerpoint/2010/main" val="72119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8" grpId="0"/>
      <p:bldP spid="9229" grpId="0"/>
      <p:bldP spid="9230" grpId="0"/>
      <p:bldP spid="9231" grpId="0"/>
      <p:bldP spid="9232" grpId="0"/>
      <p:bldP spid="9233" grpId="0"/>
      <p:bldP spid="9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/>
              <a:t>MENDELIAN GENETICS</a:t>
            </a: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371600"/>
            <a:ext cx="5181600" cy="5181600"/>
          </a:xfrm>
          <a:noFill/>
          <a:ln/>
        </p:spPr>
        <p:txBody>
          <a:bodyPr/>
          <a:lstStyle/>
          <a:p>
            <a:pPr algn="l">
              <a:buFontTx/>
              <a:buChar char="•"/>
            </a:pPr>
            <a:r>
              <a:rPr lang="en-US"/>
              <a:t> Traits are inherited        through </a:t>
            </a:r>
            <a:r>
              <a:rPr lang="en-US">
                <a:solidFill>
                  <a:srgbClr val="66FF33"/>
                </a:solidFill>
              </a:rPr>
              <a:t>genes</a:t>
            </a:r>
            <a:r>
              <a:rPr lang="en-US"/>
              <a:t>, segments of DNA on a chromosome.</a:t>
            </a:r>
            <a:endParaRPr lang="en-US" sz="1000"/>
          </a:p>
          <a:p>
            <a:pPr algn="l"/>
            <a:endParaRPr lang="en-US" sz="1000"/>
          </a:p>
          <a:p>
            <a:pPr algn="l"/>
            <a:endParaRPr lang="en-US" sz="1000"/>
          </a:p>
          <a:p>
            <a:pPr algn="l">
              <a:buFontTx/>
              <a:buChar char="•"/>
            </a:pPr>
            <a:r>
              <a:rPr lang="en-US"/>
              <a:t> We inherit genes in pairs </a:t>
            </a:r>
          </a:p>
          <a:p>
            <a:pPr algn="l"/>
            <a:r>
              <a:rPr lang="en-US" sz="2800"/>
              <a:t>     (1 from mom, 1 from dad)</a:t>
            </a:r>
          </a:p>
          <a:p>
            <a:pPr algn="l"/>
            <a:endParaRPr lang="en-US" sz="1000"/>
          </a:p>
          <a:p>
            <a:pPr algn="l"/>
            <a:endParaRPr lang="en-US" sz="1000"/>
          </a:p>
          <a:p>
            <a:pPr algn="l"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66FF33"/>
                </a:solidFill>
              </a:rPr>
              <a:t>Alleles</a:t>
            </a:r>
            <a:r>
              <a:rPr lang="en-US"/>
              <a:t> are alternative versions of a gene</a:t>
            </a:r>
          </a:p>
          <a:p>
            <a:pPr algn="l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" b="-2565"/>
          <a:stretch>
            <a:fillRect/>
          </a:stretch>
        </p:blipFill>
        <p:spPr bwMode="auto">
          <a:xfrm>
            <a:off x="5126038" y="1371600"/>
            <a:ext cx="394176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64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Punnett Squares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98475" y="1244600"/>
            <a:ext cx="8416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Ex) Cross a Tongue Rolling Homozygous male (TT)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and a non-Tongue Rolling Homozygous female (tt)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3429000" y="3124200"/>
            <a:ext cx="2743200" cy="2667000"/>
            <a:chOff x="2160" y="2064"/>
            <a:chExt cx="1728" cy="1680"/>
          </a:xfrm>
        </p:grpSpPr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 rot="10800000" flipH="1">
              <a:off x="3120" y="2064"/>
              <a:ext cx="22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 rot="10800000">
              <a:off x="3888" y="2064"/>
              <a:ext cx="0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rot="16200000">
              <a:off x="3024" y="144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 rot="10800000">
              <a:off x="2352" y="2064"/>
              <a:ext cx="0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rot="16200000">
              <a:off x="3024" y="216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rot="16200000">
              <a:off x="3024" y="288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154488" y="2822575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192713" y="281940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038600" y="3810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Tt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257800" y="3810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Tt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260975" y="4953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Tt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038600" y="49530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Tt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200400" y="38100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200400" y="50292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0655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90600"/>
            <a:ext cx="8610600" cy="32004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609600" y="-457200"/>
            <a:ext cx="792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COMPLEX INHERITANCE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1341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1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553200" y="2971800"/>
            <a:ext cx="2438400" cy="3581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534400" cy="1143000"/>
          </a:xfrm>
        </p:spPr>
        <p:txBody>
          <a:bodyPr/>
          <a:lstStyle/>
          <a:p>
            <a:pPr algn="l"/>
            <a:r>
              <a:rPr lang="en-US" b="1"/>
              <a:t>1. INCOMPLETE DOMINANCE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/>
              <a:t>When </a:t>
            </a:r>
            <a:r>
              <a:rPr lang="en-US">
                <a:solidFill>
                  <a:srgbClr val="00FF00"/>
                </a:solidFill>
              </a:rPr>
              <a:t>a mixture of phenotypes</a:t>
            </a:r>
            <a:r>
              <a:rPr lang="en-US"/>
              <a:t> is expressed in a heterozygous organism.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914400" y="3657600"/>
            <a:ext cx="472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Ex) Pink Snapdragons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143000" y="4572000"/>
            <a:ext cx="495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 heterozygous genotype is pink instead of red.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629400" y="3200400"/>
            <a:ext cx="2362200" cy="3429000"/>
            <a:chOff x="4176" y="2016"/>
            <a:chExt cx="1488" cy="2160"/>
          </a:xfrm>
        </p:grpSpPr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4176" y="2592"/>
              <a:ext cx="5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 R</a:t>
              </a:r>
              <a:endParaRPr lang="en-US" sz="3200" baseline="30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5184" y="2580"/>
              <a:ext cx="3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 r</a:t>
              </a:r>
              <a:endParaRPr lang="en-US" sz="3200" baseline="30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4704" y="381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 r </a:t>
              </a:r>
            </a:p>
          </p:txBody>
        </p:sp>
        <p:pic>
          <p:nvPicPr>
            <p:cNvPr id="12313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08" b="81882"/>
            <a:stretch>
              <a:fillRect/>
            </a:stretch>
          </p:blipFill>
          <p:spPr bwMode="auto">
            <a:xfrm>
              <a:off x="4224" y="2016"/>
              <a:ext cx="48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314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09" r="43860" b="81882"/>
            <a:stretch>
              <a:fillRect/>
            </a:stretch>
          </p:blipFill>
          <p:spPr bwMode="auto">
            <a:xfrm>
              <a:off x="5136" y="2016"/>
              <a:ext cx="528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315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6" t="27875" r="57895" b="49828"/>
            <a:stretch>
              <a:fillRect/>
            </a:stretch>
          </p:blipFill>
          <p:spPr bwMode="auto">
            <a:xfrm>
              <a:off x="4608" y="3072"/>
              <a:ext cx="624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35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a pink and a red snapdragon. What are the genotype and phenotype ratios if the offspring?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2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 algn="l"/>
            <a:r>
              <a:rPr lang="en-US" b="1"/>
              <a:t>2. CODOMINANCE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458200" cy="2362200"/>
          </a:xfrm>
        </p:spPr>
        <p:txBody>
          <a:bodyPr/>
          <a:lstStyle/>
          <a:p>
            <a:r>
              <a:rPr lang="en-US" dirty="0"/>
              <a:t>When </a:t>
            </a:r>
            <a:r>
              <a:rPr lang="en-US" dirty="0">
                <a:solidFill>
                  <a:srgbClr val="00FF00"/>
                </a:solidFill>
              </a:rPr>
              <a:t>both phenotypes </a:t>
            </a:r>
            <a:r>
              <a:rPr lang="en-US" dirty="0"/>
              <a:t>are expressed in a heterozygous </a:t>
            </a:r>
            <a:r>
              <a:rPr lang="en-US" dirty="0" smtClean="0"/>
              <a:t>organism</a:t>
            </a:r>
          </a:p>
          <a:p>
            <a:r>
              <a:rPr lang="en-US" dirty="0" smtClean="0"/>
              <a:t>Use two uppercase alleles with superscript to show difference.</a:t>
            </a:r>
            <a:endParaRPr lang="en-US" dirty="0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648200" y="3352800"/>
            <a:ext cx="449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Ex)Black, white, and barred chickens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28999"/>
            <a:ext cx="3886200" cy="343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a black chicken (F</a:t>
            </a:r>
            <a:r>
              <a:rPr lang="en-US" baseline="30000" dirty="0" smtClean="0"/>
              <a:t>B</a:t>
            </a:r>
            <a:r>
              <a:rPr lang="en-US" dirty="0" smtClean="0"/>
              <a:t>F</a:t>
            </a:r>
            <a:r>
              <a:rPr lang="en-US" baseline="30000" dirty="0" smtClean="0"/>
              <a:t>B)</a:t>
            </a:r>
            <a:r>
              <a:rPr lang="en-US" dirty="0" smtClean="0"/>
              <a:t> with a barred chicken (F</a:t>
            </a:r>
            <a:r>
              <a:rPr lang="en-US" baseline="30000" dirty="0" smtClean="0"/>
              <a:t>B</a:t>
            </a:r>
            <a:r>
              <a:rPr lang="en-US" dirty="0" smtClean="0"/>
              <a:t>F</a:t>
            </a:r>
            <a:r>
              <a:rPr lang="en-US" baseline="30000" dirty="0" smtClean="0"/>
              <a:t>W</a:t>
            </a:r>
            <a:r>
              <a:rPr lang="en-US" dirty="0" smtClean="0"/>
              <a:t>). What are the genotype and phenotype ratios of the offspring?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8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algn="l"/>
            <a:r>
              <a:rPr lang="en-US" b="1" dirty="0" smtClean="0"/>
              <a:t>3. </a:t>
            </a:r>
            <a:r>
              <a:rPr lang="en-US" b="1" dirty="0"/>
              <a:t>MULTIPLE ALLELES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FF00"/>
                </a:solidFill>
              </a:rPr>
              <a:t>More than two alleles may exist</a:t>
            </a:r>
            <a:r>
              <a:rPr lang="en-US"/>
              <a:t> for a trait in a population, which increases the genotype and phenotype possibilities in a population.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		ex) 3 Blood Type Alleles </a:t>
            </a:r>
            <a:r>
              <a:rPr lang="en-US" sz="4400"/>
              <a:t>(</a:t>
            </a:r>
            <a:r>
              <a:rPr lang="en-US" sz="4400">
                <a:latin typeface="Times New Roman" charset="0"/>
              </a:rPr>
              <a:t>I</a:t>
            </a:r>
            <a:r>
              <a:rPr lang="en-US" sz="4400" baseline="30000">
                <a:latin typeface="Times New Roman" charset="0"/>
              </a:rPr>
              <a:t>A </a:t>
            </a:r>
            <a:r>
              <a:rPr lang="en-US" sz="4400">
                <a:latin typeface="Times New Roman" charset="0"/>
              </a:rPr>
              <a:t>, I</a:t>
            </a:r>
            <a:r>
              <a:rPr lang="en-US" sz="4400" baseline="30000">
                <a:latin typeface="Times New Roman" charset="0"/>
              </a:rPr>
              <a:t>B</a:t>
            </a:r>
            <a:r>
              <a:rPr lang="en-US" sz="4400">
                <a:latin typeface="Times New Roman" charset="0"/>
              </a:rPr>
              <a:t>, </a:t>
            </a:r>
            <a:r>
              <a:rPr lang="en-US" sz="4400" baseline="30000">
                <a:latin typeface="Times New Roman" charset="0"/>
              </a:rPr>
              <a:t> </a:t>
            </a:r>
            <a:r>
              <a:rPr lang="en-US" sz="4400">
                <a:latin typeface="Times New Roman" charset="0"/>
              </a:rPr>
              <a:t>i</a:t>
            </a:r>
            <a:r>
              <a:rPr lang="en-US" sz="4400"/>
              <a:t>)</a:t>
            </a:r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67" name="Group 27"/>
          <p:cNvGraphicFramePr>
            <a:graphicFrameLocks noGrp="1"/>
          </p:cNvGraphicFramePr>
          <p:nvPr/>
        </p:nvGraphicFramePr>
        <p:xfrm>
          <a:off x="609600" y="1554163"/>
          <a:ext cx="8001000" cy="4693919"/>
        </p:xfrm>
        <a:graphic>
          <a:graphicData uri="http://schemas.openxmlformats.org/drawingml/2006/table">
            <a:tbl>
              <a:tblPr/>
              <a:tblGrid>
                <a:gridCol w="2667000"/>
                <a:gridCol w="2743200"/>
                <a:gridCol w="2590800"/>
              </a:tblGrid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Phenotype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Genotype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Anti-body Produced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Type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Type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Type AB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Type 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I</a:t>
                      </a:r>
                      <a:r>
                        <a:rPr kumimoji="0" lang="en-US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   or   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I</a:t>
                      </a:r>
                      <a:r>
                        <a:rPr kumimoji="0" lang="en-US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   or   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 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I</a:t>
                      </a:r>
                      <a:r>
                        <a:rPr kumimoji="0" lang="en-US" sz="4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 i</a:t>
                      </a:r>
                      <a:endParaRPr kumimoji="0" lang="en-US" sz="4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Anti-B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Anti-A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Anti-A &amp; Anti-B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1600200" y="381000"/>
            <a:ext cx="6454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Blood Type Information</a:t>
            </a:r>
          </a:p>
        </p:txBody>
      </p:sp>
    </p:spTree>
    <p:extLst>
      <p:ext uri="{BB962C8B-B14F-4D97-AF65-F5344CB8AC3E}">
        <p14:creationId xmlns:p14="http://schemas.microsoft.com/office/powerpoint/2010/main" val="311596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98475" y="1244600"/>
            <a:ext cx="8416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Ex) Cross a Heterozygous Type A male and a Heterozygous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Type B female</a:t>
            </a:r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3429000" y="3124200"/>
            <a:ext cx="2743200" cy="2667000"/>
            <a:chOff x="2160" y="2064"/>
            <a:chExt cx="1728" cy="1680"/>
          </a:xfrm>
        </p:grpSpPr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 rot="10800000" flipH="1">
              <a:off x="3120" y="2064"/>
              <a:ext cx="22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902" name="Line 6"/>
            <p:cNvSpPr>
              <a:spLocks noChangeShapeType="1"/>
            </p:cNvSpPr>
            <p:nvPr/>
          </p:nvSpPr>
          <p:spPr bwMode="auto">
            <a:xfrm rot="10800000">
              <a:off x="3888" y="2064"/>
              <a:ext cx="0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903" name="Line 7"/>
            <p:cNvSpPr>
              <a:spLocks noChangeShapeType="1"/>
            </p:cNvSpPr>
            <p:nvPr/>
          </p:nvSpPr>
          <p:spPr bwMode="auto">
            <a:xfrm rot="16200000">
              <a:off x="3024" y="144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904" name="Line 8"/>
            <p:cNvSpPr>
              <a:spLocks noChangeShapeType="1"/>
            </p:cNvSpPr>
            <p:nvPr/>
          </p:nvSpPr>
          <p:spPr bwMode="auto">
            <a:xfrm rot="10800000">
              <a:off x="2352" y="2064"/>
              <a:ext cx="0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905" name="Line 9"/>
            <p:cNvSpPr>
              <a:spLocks noChangeShapeType="1"/>
            </p:cNvSpPr>
            <p:nvPr/>
          </p:nvSpPr>
          <p:spPr bwMode="auto">
            <a:xfrm rot="16200000">
              <a:off x="3024" y="216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906" name="Line 10"/>
            <p:cNvSpPr>
              <a:spLocks noChangeShapeType="1"/>
            </p:cNvSpPr>
            <p:nvPr/>
          </p:nvSpPr>
          <p:spPr bwMode="auto">
            <a:xfrm rot="16200000">
              <a:off x="3024" y="288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92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3429000" y="3124200"/>
            <a:ext cx="2743200" cy="2667000"/>
            <a:chOff x="2160" y="2064"/>
            <a:chExt cx="1728" cy="1680"/>
          </a:xfrm>
        </p:grpSpPr>
        <p:sp>
          <p:nvSpPr>
            <p:cNvPr id="82949" name="Line 5"/>
            <p:cNvSpPr>
              <a:spLocks noChangeShapeType="1"/>
            </p:cNvSpPr>
            <p:nvPr/>
          </p:nvSpPr>
          <p:spPr bwMode="auto">
            <a:xfrm rot="10800000" flipH="1">
              <a:off x="3120" y="2064"/>
              <a:ext cx="22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950" name="Line 6"/>
            <p:cNvSpPr>
              <a:spLocks noChangeShapeType="1"/>
            </p:cNvSpPr>
            <p:nvPr/>
          </p:nvSpPr>
          <p:spPr bwMode="auto">
            <a:xfrm rot="10800000">
              <a:off x="3888" y="2064"/>
              <a:ext cx="0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951" name="Line 7"/>
            <p:cNvSpPr>
              <a:spLocks noChangeShapeType="1"/>
            </p:cNvSpPr>
            <p:nvPr/>
          </p:nvSpPr>
          <p:spPr bwMode="auto">
            <a:xfrm rot="16200000">
              <a:off x="3024" y="144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952" name="Line 8"/>
            <p:cNvSpPr>
              <a:spLocks noChangeShapeType="1"/>
            </p:cNvSpPr>
            <p:nvPr/>
          </p:nvSpPr>
          <p:spPr bwMode="auto">
            <a:xfrm rot="10800000">
              <a:off x="2352" y="2064"/>
              <a:ext cx="0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953" name="Line 9"/>
            <p:cNvSpPr>
              <a:spLocks noChangeShapeType="1"/>
            </p:cNvSpPr>
            <p:nvPr/>
          </p:nvSpPr>
          <p:spPr bwMode="auto">
            <a:xfrm rot="16200000">
              <a:off x="3024" y="216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 rot="16200000">
              <a:off x="3024" y="288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4108450" y="2819400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0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498475" y="1244600"/>
            <a:ext cx="8416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Ex) Cross a Heterozygous Type A male and a Heterozygous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Type B female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5395913" y="2819400"/>
            <a:ext cx="25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3200400" y="3810000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0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3200400" y="5029200"/>
            <a:ext cx="25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7382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9" name="Picture 7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2141" b="8333"/>
          <a:stretch>
            <a:fillRect/>
          </a:stretch>
        </p:blipFill>
        <p:spPr>
          <a:xfrm>
            <a:off x="2590800" y="2133600"/>
            <a:ext cx="4572000" cy="457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1524000" y="13716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Self Pollination</a:t>
            </a: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= A plant fertilizes itself</a:t>
            </a:r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>
            <a:off x="5029200" y="2286000"/>
            <a:ext cx="571500" cy="1219200"/>
          </a:xfrm>
          <a:custGeom>
            <a:avLst/>
            <a:gdLst>
              <a:gd name="T0" fmla="*/ 432 w 456"/>
              <a:gd name="T1" fmla="*/ 408 h 408"/>
              <a:gd name="T2" fmla="*/ 384 w 456"/>
              <a:gd name="T3" fmla="*/ 24 h 408"/>
              <a:gd name="T4" fmla="*/ 0 w 456"/>
              <a:gd name="T5" fmla="*/ 26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6" h="408">
                <a:moveTo>
                  <a:pt x="432" y="408"/>
                </a:moveTo>
                <a:cubicBezTo>
                  <a:pt x="444" y="228"/>
                  <a:pt x="456" y="48"/>
                  <a:pt x="384" y="24"/>
                </a:cubicBezTo>
                <a:cubicBezTo>
                  <a:pt x="312" y="0"/>
                  <a:pt x="64" y="224"/>
                  <a:pt x="0" y="26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 flipH="1">
            <a:off x="4953000" y="2971800"/>
            <a:ext cx="152400" cy="2286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MENDELIAN GENETICS</a:t>
            </a:r>
            <a:endParaRPr lang="en-US" sz="440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7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3429000" y="3124200"/>
            <a:ext cx="2743200" cy="2667000"/>
            <a:chOff x="2160" y="2064"/>
            <a:chExt cx="1728" cy="1680"/>
          </a:xfrm>
        </p:grpSpPr>
        <p:sp>
          <p:nvSpPr>
            <p:cNvPr id="87043" name="Line 3"/>
            <p:cNvSpPr>
              <a:spLocks noChangeShapeType="1"/>
            </p:cNvSpPr>
            <p:nvPr/>
          </p:nvSpPr>
          <p:spPr bwMode="auto">
            <a:xfrm rot="10800000" flipH="1">
              <a:off x="3120" y="2064"/>
              <a:ext cx="22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044" name="Line 4"/>
            <p:cNvSpPr>
              <a:spLocks noChangeShapeType="1"/>
            </p:cNvSpPr>
            <p:nvPr/>
          </p:nvSpPr>
          <p:spPr bwMode="auto">
            <a:xfrm rot="10800000">
              <a:off x="3888" y="2064"/>
              <a:ext cx="0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 rot="16200000">
              <a:off x="3024" y="144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046" name="Line 6"/>
            <p:cNvSpPr>
              <a:spLocks noChangeShapeType="1"/>
            </p:cNvSpPr>
            <p:nvPr/>
          </p:nvSpPr>
          <p:spPr bwMode="auto">
            <a:xfrm rot="10800000">
              <a:off x="2352" y="2064"/>
              <a:ext cx="0" cy="16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047" name="Line 7"/>
            <p:cNvSpPr>
              <a:spLocks noChangeShapeType="1"/>
            </p:cNvSpPr>
            <p:nvPr/>
          </p:nvSpPr>
          <p:spPr bwMode="auto">
            <a:xfrm rot="16200000">
              <a:off x="3024" y="216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048" name="Line 8"/>
            <p:cNvSpPr>
              <a:spLocks noChangeShapeType="1"/>
            </p:cNvSpPr>
            <p:nvPr/>
          </p:nvSpPr>
          <p:spPr bwMode="auto">
            <a:xfrm rot="16200000">
              <a:off x="3024" y="2880"/>
              <a:ext cx="0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4108450" y="2819400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0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498475" y="1244600"/>
            <a:ext cx="8416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Ex) Cross a Heterozygous Type A male and a Heterozygous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Type B female</a:t>
            </a: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5395913" y="2819400"/>
            <a:ext cx="25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3200400" y="3810000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0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3200400" y="5029200"/>
            <a:ext cx="25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4038600" y="3810000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0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4268788" y="38100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0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5257800" y="3810000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0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4038600" y="5029200"/>
            <a:ext cx="37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000" baseline="30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4319588" y="5029200"/>
            <a:ext cx="25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auto">
          <a:xfrm>
            <a:off x="5564188" y="3810000"/>
            <a:ext cx="25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</a:p>
        </p:txBody>
      </p:sp>
      <p:sp>
        <p:nvSpPr>
          <p:cNvPr id="87062" name="Rectangle 22"/>
          <p:cNvSpPr>
            <a:spLocks noChangeArrowheads="1"/>
          </p:cNvSpPr>
          <p:nvPr/>
        </p:nvSpPr>
        <p:spPr bwMode="auto">
          <a:xfrm>
            <a:off x="5334000" y="5029200"/>
            <a:ext cx="25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</a:p>
        </p:txBody>
      </p:sp>
      <p:sp>
        <p:nvSpPr>
          <p:cNvPr id="87063" name="Rectangle 23"/>
          <p:cNvSpPr>
            <a:spLocks noChangeArrowheads="1"/>
          </p:cNvSpPr>
          <p:nvPr/>
        </p:nvSpPr>
        <p:spPr bwMode="auto">
          <a:xfrm>
            <a:off x="5538788" y="5029200"/>
            <a:ext cx="25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2741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pPr algn="l"/>
            <a:r>
              <a:rPr lang="en-US" b="1" dirty="0" smtClean="0"/>
              <a:t>4. </a:t>
            </a:r>
            <a:r>
              <a:rPr lang="en-US" b="1" dirty="0"/>
              <a:t>GENE LINKAGE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Chromosomes contain many genes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Genes that are close together on a chromosome are considered </a:t>
            </a:r>
            <a:r>
              <a:rPr lang="ja-JP" altLang="en-US"/>
              <a:t>“</a:t>
            </a:r>
            <a:r>
              <a:rPr lang="en-US"/>
              <a:t>linked</a:t>
            </a:r>
            <a:r>
              <a:rPr lang="ja-JP" altLang="en-US"/>
              <a:t>”</a:t>
            </a:r>
            <a:r>
              <a:rPr lang="en-US"/>
              <a:t> because they usually travel together during Meiosis (gamete formation) </a:t>
            </a:r>
          </a:p>
        </p:txBody>
      </p:sp>
    </p:spTree>
    <p:extLst>
      <p:ext uri="{BB962C8B-B14F-4D97-AF65-F5344CB8AC3E}">
        <p14:creationId xmlns:p14="http://schemas.microsoft.com/office/powerpoint/2010/main" val="64187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8000" r="1994" b="5333"/>
          <a:stretch>
            <a:fillRect/>
          </a:stretch>
        </p:blipFill>
        <p:spPr bwMode="auto">
          <a:xfrm>
            <a:off x="2438400" y="228600"/>
            <a:ext cx="4038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051050" y="579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133600" y="914400"/>
            <a:ext cx="1981200" cy="228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2133600" y="1219200"/>
            <a:ext cx="1981200" cy="304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598488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Eye color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85800" y="1219200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Hair color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2133600" y="2514600"/>
            <a:ext cx="2057400" cy="3810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2133600" y="2971800"/>
            <a:ext cx="1981200" cy="152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685800" y="2198688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Eye color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685800" y="2819400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Hair color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1752600" y="3886200"/>
            <a:ext cx="15240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752600" y="4419600"/>
            <a:ext cx="1524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304800" y="3538538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Eye color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04800" y="4114800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Hair color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447800" y="5562600"/>
            <a:ext cx="1524000" cy="685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1524000" y="6172200"/>
            <a:ext cx="1447800" cy="152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0" y="5291138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Eye color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0" y="5867400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Hair color</a:t>
            </a:r>
          </a:p>
        </p:txBody>
      </p:sp>
    </p:spTree>
    <p:extLst>
      <p:ext uri="{BB962C8B-B14F-4D97-AF65-F5344CB8AC3E}">
        <p14:creationId xmlns:p14="http://schemas.microsoft.com/office/powerpoint/2010/main" val="59202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2141" b="8333"/>
          <a:stretch>
            <a:fillRect/>
          </a:stretch>
        </p:blipFill>
        <p:spPr bwMode="auto">
          <a:xfrm>
            <a:off x="4572000" y="2362200"/>
            <a:ext cx="419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02" name="Picture 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2141" b="8333"/>
          <a:stretch>
            <a:fillRect/>
          </a:stretch>
        </p:blipFill>
        <p:spPr>
          <a:xfrm>
            <a:off x="304800" y="2362200"/>
            <a:ext cx="41910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Cross-Pollination</a:t>
            </a: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= A plant fertilizes another plant</a:t>
            </a:r>
          </a:p>
        </p:txBody>
      </p:sp>
      <p:sp>
        <p:nvSpPr>
          <p:cNvPr id="102404" name="Freeform 4"/>
          <p:cNvSpPr>
            <a:spLocks/>
          </p:cNvSpPr>
          <p:nvPr/>
        </p:nvSpPr>
        <p:spPr bwMode="auto">
          <a:xfrm rot="-561330">
            <a:off x="2743200" y="2590800"/>
            <a:ext cx="4114800" cy="838200"/>
          </a:xfrm>
          <a:custGeom>
            <a:avLst/>
            <a:gdLst>
              <a:gd name="T0" fmla="*/ 432 w 456"/>
              <a:gd name="T1" fmla="*/ 408 h 408"/>
              <a:gd name="T2" fmla="*/ 384 w 456"/>
              <a:gd name="T3" fmla="*/ 24 h 408"/>
              <a:gd name="T4" fmla="*/ 0 w 456"/>
              <a:gd name="T5" fmla="*/ 26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6" h="408">
                <a:moveTo>
                  <a:pt x="432" y="408"/>
                </a:moveTo>
                <a:cubicBezTo>
                  <a:pt x="444" y="228"/>
                  <a:pt x="456" y="48"/>
                  <a:pt x="384" y="24"/>
                </a:cubicBezTo>
                <a:cubicBezTo>
                  <a:pt x="312" y="0"/>
                  <a:pt x="64" y="224"/>
                  <a:pt x="0" y="26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 flipH="1">
            <a:off x="6705600" y="3048000"/>
            <a:ext cx="0" cy="3048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MENDELIAN GENETICS</a:t>
            </a:r>
            <a:endParaRPr lang="en-US" sz="440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4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1205" r="2263" b="4819"/>
          <a:stretch>
            <a:fillRect/>
          </a:stretch>
        </p:blipFill>
        <p:spPr bwMode="auto">
          <a:xfrm>
            <a:off x="2276475" y="76200"/>
            <a:ext cx="46863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91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4800600" cy="16002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00FF00"/>
                </a:solidFill>
              </a:rPr>
              <a:t>1. P </a:t>
            </a:r>
            <a:r>
              <a:rPr lang="en-US" sz="2800" dirty="0" smtClean="0">
                <a:solidFill>
                  <a:srgbClr val="00FF00"/>
                </a:solidFill>
              </a:rPr>
              <a:t>(parental) Generation</a:t>
            </a:r>
            <a:r>
              <a:rPr lang="en-US" sz="2800" dirty="0">
                <a:solidFill>
                  <a:srgbClr val="00FF00"/>
                </a:solidFill>
              </a:rPr>
              <a:t/>
            </a:r>
            <a:br>
              <a:rPr lang="en-US" sz="2800" dirty="0">
                <a:solidFill>
                  <a:srgbClr val="00FF00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Cross-Pollinate 2 True-Breeding plants to make a hybrid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81000" y="3321050"/>
            <a:ext cx="464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2. F</a:t>
            </a:r>
            <a:r>
              <a:rPr lang="en-US" sz="2800" baseline="-25000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 (First filial) Generation</a:t>
            </a: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Self-Pollinate the Hybrid</a:t>
            </a:r>
            <a:endParaRPr lang="en-US" sz="24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88938" y="4648200"/>
            <a:ext cx="510682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3. F</a:t>
            </a:r>
            <a:r>
              <a:rPr lang="en-US" sz="2800" baseline="-25000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 (Second filial) Generation</a:t>
            </a: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Observe ratio of offspring: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800" b="1" i="1" u="sng" dirty="0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Always a 3:1 Ratio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028700" y="338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9" t="2000" r="4691" b="68463"/>
          <a:stretch>
            <a:fillRect/>
          </a:stretch>
        </p:blipFill>
        <p:spPr bwMode="auto">
          <a:xfrm>
            <a:off x="5486400" y="1600200"/>
            <a:ext cx="28194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9" t="30356" r="4691" b="46016"/>
          <a:stretch>
            <a:fillRect/>
          </a:stretch>
        </p:blipFill>
        <p:spPr bwMode="auto">
          <a:xfrm>
            <a:off x="5486400" y="3019425"/>
            <a:ext cx="2819400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2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9" t="53986" r="4691" b="3485"/>
          <a:stretch>
            <a:fillRect/>
          </a:stretch>
        </p:blipFill>
        <p:spPr bwMode="auto">
          <a:xfrm>
            <a:off x="5486400" y="4162425"/>
            <a:ext cx="28194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MENDEL</a:t>
            </a:r>
            <a:r>
              <a:rPr lang="ja-JP" altLang="en-US" sz="4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S EXPERIMENT</a:t>
            </a:r>
            <a:endParaRPr lang="en-US" sz="440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9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8" grpId="0"/>
      <p:bldP spid="645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028700" y="338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57200" y="12192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Mendel repeated his experiment for the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following traits:</a:t>
            </a: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8077200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MENDEL</a:t>
            </a:r>
            <a:r>
              <a:rPr lang="ja-JP" altLang="en-US" sz="4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S EXPERIMENT</a:t>
            </a:r>
            <a:endParaRPr lang="en-US" sz="440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578100" y="2368550"/>
            <a:ext cx="424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u="sng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Always a 3:1 Ratio</a:t>
            </a:r>
            <a:r>
              <a:rPr lang="en-US" sz="3200" b="1" i="1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! !</a:t>
            </a:r>
            <a:endParaRPr lang="en-US" sz="3200" b="1" i="1" u="sng">
              <a:solidFill>
                <a:srgbClr val="66FF3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2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ALLELES</a:t>
            </a:r>
            <a:endParaRPr lang="en-US" sz="440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52400" y="1371600"/>
            <a:ext cx="845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Alleles are alternative versions of a gene</a:t>
            </a:r>
          </a:p>
        </p:txBody>
      </p:sp>
      <p:pic>
        <p:nvPicPr>
          <p:cNvPr id="23603" name="Picture 51" descr="f11-04_homologous_chrom_c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11702" r="64063"/>
          <a:stretch>
            <a:fillRect/>
          </a:stretch>
        </p:blipFill>
        <p:spPr>
          <a:xfrm>
            <a:off x="4114800" y="2209800"/>
            <a:ext cx="839788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1219200" y="51054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Height Gene from Dad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5638800" y="51054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Height Gene from Mom</a:t>
            </a:r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3124200" y="5715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608" name="Line 56"/>
          <p:cNvSpPr>
            <a:spLocks noChangeShapeType="1"/>
          </p:cNvSpPr>
          <p:nvPr/>
        </p:nvSpPr>
        <p:spPr bwMode="auto">
          <a:xfrm flipH="1">
            <a:off x="5105400" y="5715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990600" y="5883275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= short version</a:t>
            </a:r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5486400" y="5867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= tall version</a:t>
            </a:r>
          </a:p>
        </p:txBody>
      </p:sp>
      <p:sp>
        <p:nvSpPr>
          <p:cNvPr id="23612" name="Text Box 60"/>
          <p:cNvSpPr txBox="1">
            <a:spLocks noChangeArrowheads="1"/>
          </p:cNvSpPr>
          <p:nvPr/>
        </p:nvSpPr>
        <p:spPr bwMode="auto">
          <a:xfrm>
            <a:off x="914400" y="6400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= short </a:t>
            </a:r>
            <a:r>
              <a:rPr lang="en-US" sz="2400" dirty="0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allele</a:t>
            </a:r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5334000" y="6391552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= tall </a:t>
            </a:r>
            <a:r>
              <a:rPr lang="en-US" sz="2400" dirty="0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allele</a:t>
            </a:r>
          </a:p>
        </p:txBody>
      </p:sp>
    </p:spTree>
    <p:extLst>
      <p:ext uri="{BB962C8B-B14F-4D97-AF65-F5344CB8AC3E}">
        <p14:creationId xmlns:p14="http://schemas.microsoft.com/office/powerpoint/2010/main" val="352471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9" grpId="0"/>
      <p:bldP spid="23609" grpId="1"/>
      <p:bldP spid="23611" grpId="0"/>
      <p:bldP spid="23611" grpId="1"/>
      <p:bldP spid="23612" grpId="0"/>
      <p:bldP spid="236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ALLELE COMBINATIONS</a:t>
            </a:r>
            <a:endParaRPr lang="en-US" sz="440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52400" y="1371600"/>
            <a:ext cx="853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There are 2 alleles for the flower color gene: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     </a:t>
            </a:r>
            <a:r>
              <a:rPr lang="en-US" sz="2800" b="1" u="sng">
                <a:solidFill>
                  <a:srgbClr val="B62EFF"/>
                </a:solidFill>
                <a:latin typeface="Arial" charset="0"/>
                <a:ea typeface="ＭＳ Ｐゴシック" charset="0"/>
                <a:cs typeface="ＭＳ Ｐゴシック" charset="0"/>
              </a:rPr>
              <a:t>Purple</a:t>
            </a: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   or   </a:t>
            </a:r>
            <a:r>
              <a:rPr lang="en-US" sz="2800" b="1" u="sng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White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3 possible combinations to be inherited:</a:t>
            </a:r>
          </a:p>
        </p:txBody>
      </p:sp>
      <p:grpSp>
        <p:nvGrpSpPr>
          <p:cNvPr id="115716" name="Group 4"/>
          <p:cNvGrpSpPr>
            <a:grpSpLocks/>
          </p:cNvGrpSpPr>
          <p:nvPr/>
        </p:nvGrpSpPr>
        <p:grpSpPr bwMode="auto">
          <a:xfrm>
            <a:off x="533400" y="4914900"/>
            <a:ext cx="2286000" cy="1714500"/>
            <a:chOff x="336" y="2688"/>
            <a:chExt cx="1440" cy="1080"/>
          </a:xfrm>
        </p:grpSpPr>
        <p:pic>
          <p:nvPicPr>
            <p:cNvPr id="1157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66" r="22000" b="15334"/>
            <a:stretch>
              <a:fillRect/>
            </a:stretch>
          </p:blipFill>
          <p:spPr bwMode="auto">
            <a:xfrm>
              <a:off x="336" y="2688"/>
              <a:ext cx="1440" cy="1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5718" name="AutoShape 6"/>
            <p:cNvSpPr>
              <a:spLocks noChangeArrowheads="1"/>
            </p:cNvSpPr>
            <p:nvPr/>
          </p:nvSpPr>
          <p:spPr bwMode="auto">
            <a:xfrm>
              <a:off x="1440" y="2784"/>
              <a:ext cx="96" cy="192"/>
            </a:xfrm>
            <a:prstGeom prst="roundRect">
              <a:avLst>
                <a:gd name="adj" fmla="val 16667"/>
              </a:avLst>
            </a:prstGeom>
            <a:solidFill>
              <a:srgbClr val="7302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5719" name="AutoShape 7"/>
            <p:cNvSpPr>
              <a:spLocks noChangeArrowheads="1"/>
            </p:cNvSpPr>
            <p:nvPr/>
          </p:nvSpPr>
          <p:spPr bwMode="auto">
            <a:xfrm>
              <a:off x="1440" y="3456"/>
              <a:ext cx="96" cy="192"/>
            </a:xfrm>
            <a:prstGeom prst="roundRect">
              <a:avLst>
                <a:gd name="adj" fmla="val 16667"/>
              </a:avLst>
            </a:prstGeom>
            <a:solidFill>
              <a:srgbClr val="7302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5720" name="Group 8"/>
          <p:cNvGrpSpPr>
            <a:grpSpLocks/>
          </p:cNvGrpSpPr>
          <p:nvPr/>
        </p:nvGrpSpPr>
        <p:grpSpPr bwMode="auto">
          <a:xfrm>
            <a:off x="3429000" y="4914900"/>
            <a:ext cx="2286000" cy="1714500"/>
            <a:chOff x="2160" y="2688"/>
            <a:chExt cx="1440" cy="1080"/>
          </a:xfrm>
        </p:grpSpPr>
        <p:pic>
          <p:nvPicPr>
            <p:cNvPr id="11572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66" r="22000" b="15334"/>
            <a:stretch>
              <a:fillRect/>
            </a:stretch>
          </p:blipFill>
          <p:spPr bwMode="auto">
            <a:xfrm>
              <a:off x="2160" y="2688"/>
              <a:ext cx="1440" cy="1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15722" name="AutoShape 10"/>
            <p:cNvSpPr>
              <a:spLocks noChangeArrowheads="1"/>
            </p:cNvSpPr>
            <p:nvPr/>
          </p:nvSpPr>
          <p:spPr bwMode="auto">
            <a:xfrm>
              <a:off x="3264" y="3456"/>
              <a:ext cx="96" cy="192"/>
            </a:xfrm>
            <a:prstGeom prst="roundRect">
              <a:avLst>
                <a:gd name="adj" fmla="val 16667"/>
              </a:avLst>
            </a:prstGeom>
            <a:solidFill>
              <a:srgbClr val="7302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5723" name="AutoShape 11"/>
            <p:cNvSpPr>
              <a:spLocks noChangeArrowheads="1"/>
            </p:cNvSpPr>
            <p:nvPr/>
          </p:nvSpPr>
          <p:spPr bwMode="auto">
            <a:xfrm>
              <a:off x="3264" y="2784"/>
              <a:ext cx="96" cy="19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5724" name="Group 12"/>
          <p:cNvGrpSpPr>
            <a:grpSpLocks/>
          </p:cNvGrpSpPr>
          <p:nvPr/>
        </p:nvGrpSpPr>
        <p:grpSpPr bwMode="auto">
          <a:xfrm>
            <a:off x="6324600" y="4895850"/>
            <a:ext cx="2311400" cy="1733550"/>
            <a:chOff x="3984" y="2688"/>
            <a:chExt cx="1456" cy="1092"/>
          </a:xfrm>
        </p:grpSpPr>
        <p:pic>
          <p:nvPicPr>
            <p:cNvPr id="115725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66" r="22000" b="15334"/>
            <a:stretch>
              <a:fillRect/>
            </a:stretch>
          </p:blipFill>
          <p:spPr bwMode="auto">
            <a:xfrm>
              <a:off x="3984" y="2688"/>
              <a:ext cx="1456" cy="1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5726" name="Group 14"/>
            <p:cNvGrpSpPr>
              <a:grpSpLocks/>
            </p:cNvGrpSpPr>
            <p:nvPr/>
          </p:nvGrpSpPr>
          <p:grpSpPr bwMode="auto">
            <a:xfrm>
              <a:off x="5088" y="2784"/>
              <a:ext cx="96" cy="864"/>
              <a:chOff x="5088" y="2784"/>
              <a:chExt cx="96" cy="864"/>
            </a:xfrm>
          </p:grpSpPr>
          <p:sp>
            <p:nvSpPr>
              <p:cNvPr id="115727" name="AutoShape 15"/>
              <p:cNvSpPr>
                <a:spLocks noChangeArrowheads="1"/>
              </p:cNvSpPr>
              <p:nvPr/>
            </p:nvSpPr>
            <p:spPr bwMode="auto">
              <a:xfrm>
                <a:off x="5088" y="2784"/>
                <a:ext cx="96" cy="19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728" name="AutoShape 16"/>
              <p:cNvSpPr>
                <a:spLocks noChangeArrowheads="1"/>
              </p:cNvSpPr>
              <p:nvPr/>
            </p:nvSpPr>
            <p:spPr bwMode="auto">
              <a:xfrm>
                <a:off x="5088" y="3456"/>
                <a:ext cx="96" cy="19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pic>
        <p:nvPicPr>
          <p:cNvPr id="11572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54970" r="59435" b="23042"/>
          <a:stretch>
            <a:fillRect/>
          </a:stretch>
        </p:blipFill>
        <p:spPr bwMode="auto">
          <a:xfrm>
            <a:off x="228600" y="4495800"/>
            <a:ext cx="1219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73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18690" r="59435" b="59871"/>
          <a:stretch>
            <a:fillRect/>
          </a:stretch>
        </p:blipFill>
        <p:spPr bwMode="auto">
          <a:xfrm>
            <a:off x="5943600" y="4495800"/>
            <a:ext cx="121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73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54970" r="59435" b="23042"/>
          <a:stretch>
            <a:fillRect/>
          </a:stretch>
        </p:blipFill>
        <p:spPr bwMode="auto">
          <a:xfrm>
            <a:off x="3124200" y="4495800"/>
            <a:ext cx="1219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533400" y="37338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Homozygous Dominant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6248400" y="3749675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Homozygous Recessive</a:t>
            </a:r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3429000" y="3733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Heterozygous</a:t>
            </a:r>
          </a:p>
        </p:txBody>
      </p:sp>
    </p:spTree>
    <p:extLst>
      <p:ext uri="{BB962C8B-B14F-4D97-AF65-F5344CB8AC3E}">
        <p14:creationId xmlns:p14="http://schemas.microsoft.com/office/powerpoint/2010/main" val="336388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2" grpId="0"/>
      <p:bldP spid="115733" grpId="0"/>
      <p:bldP spid="115734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3366"/>
      </a:dk1>
      <a:lt1>
        <a:srgbClr val="FFFFFF"/>
      </a:lt1>
      <a:dk2>
        <a:srgbClr val="000099"/>
      </a:dk2>
      <a:lt2>
        <a:srgbClr val="FFFF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Macintosh PowerPoint</Application>
  <PresentationFormat>On-screen Show (4:3)</PresentationFormat>
  <Paragraphs>263</Paragraphs>
  <Slides>32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Blank Presentation</vt:lpstr>
      <vt:lpstr>Microsoft Word 97 - 2004 Document</vt:lpstr>
      <vt:lpstr>Microsoft Word Document</vt:lpstr>
      <vt:lpstr>GREGOR MENDEL</vt:lpstr>
      <vt:lpstr>MENDELIAN GENETICS</vt:lpstr>
      <vt:lpstr>PowerPoint Presentation</vt:lpstr>
      <vt:lpstr>PowerPoint Presentation</vt:lpstr>
      <vt:lpstr>PowerPoint Presentation</vt:lpstr>
      <vt:lpstr>1. P (parental) Generation Cross-Pollinate 2 True-Breeding plants to make a hybrid</vt:lpstr>
      <vt:lpstr>PowerPoint Presentation</vt:lpstr>
      <vt:lpstr>PowerPoint Presentation</vt:lpstr>
      <vt:lpstr>PowerPoint Presentation</vt:lpstr>
      <vt:lpstr>PowerPoint Presentation</vt:lpstr>
      <vt:lpstr>GENOTYPE &amp; PHENOTYPE</vt:lpstr>
      <vt:lpstr>PowerPoint Presentation</vt:lpstr>
      <vt:lpstr>MENDEL’S  LAW OF SEGREGATION</vt:lpstr>
      <vt:lpstr>MENDEL’S  LAW OF SEGREGATION</vt:lpstr>
      <vt:lpstr>MENDEL’S  LAW OF SEGREGATION</vt:lpstr>
      <vt:lpstr>PowerPoint Presentation</vt:lpstr>
      <vt:lpstr>MENDEL’S  LAW OF INDEPENDENT ASSORTMENT</vt:lpstr>
      <vt:lpstr>Punnett Squares</vt:lpstr>
      <vt:lpstr>Punnett Squares </vt:lpstr>
      <vt:lpstr>Punnett Squares </vt:lpstr>
      <vt:lpstr>PowerPoint Presentation</vt:lpstr>
      <vt:lpstr>1. INCOMPLETE DOMINANCE</vt:lpstr>
      <vt:lpstr>Practice</vt:lpstr>
      <vt:lpstr>2. CODOMINANCE</vt:lpstr>
      <vt:lpstr>Practice</vt:lpstr>
      <vt:lpstr>3. MULTIPLE ALLELES</vt:lpstr>
      <vt:lpstr>PowerPoint Presentation</vt:lpstr>
      <vt:lpstr>PowerPoint Presentation</vt:lpstr>
      <vt:lpstr>PowerPoint Presentation</vt:lpstr>
      <vt:lpstr>PowerPoint Presentation</vt:lpstr>
      <vt:lpstr>4. GENE LINKAGE</vt:lpstr>
      <vt:lpstr>PowerPoint Presentation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GREGOR MENDEL</dc:title>
  <dc:creator>Douglas County Schools</dc:creator>
  <cp:lastModifiedBy>Douglas County Schools</cp:lastModifiedBy>
  <cp:revision>1</cp:revision>
  <dcterms:created xsi:type="dcterms:W3CDTF">2016-04-12T16:29:56Z</dcterms:created>
  <dcterms:modified xsi:type="dcterms:W3CDTF">2016-04-12T16:30:30Z</dcterms:modified>
</cp:coreProperties>
</file>