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4" d="100"/>
          <a:sy n="44" d="100"/>
        </p:scale>
        <p:origin x="-12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6C264-CF41-4A4A-8E37-E31AD4E6B622}" type="datetimeFigureOut">
              <a:rPr lang="en-US" smtClean="0"/>
              <a:t>1/9/17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EDB99-D9BE-6648-ABB7-EAADFBC7DA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0126C264-CF41-4A4A-8E37-E31AD4E6B622}" type="datetimeFigureOut">
              <a:rPr lang="en-US" smtClean="0"/>
              <a:t>1/9/17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EDB99-D9BE-6648-ABB7-EAADFBC7DA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6C264-CF41-4A4A-8E37-E31AD4E6B622}" type="datetimeFigureOut">
              <a:rPr lang="en-US" smtClean="0"/>
              <a:t>1/9/17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0126C264-CF41-4A4A-8E37-E31AD4E6B622}" type="datetimeFigureOut">
              <a:rPr lang="en-US" smtClean="0"/>
              <a:t>1/9/17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0126C264-CF41-4A4A-8E37-E31AD4E6B622}" type="datetimeFigureOut">
              <a:rPr lang="en-US" smtClean="0"/>
              <a:t>1/9/17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6C264-CF41-4A4A-8E37-E31AD4E6B622}" type="datetimeFigureOut">
              <a:rPr lang="en-US" smtClean="0"/>
              <a:t>1/9/17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EDB99-D9BE-6648-ABB7-EAADFBC7DA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6C264-CF41-4A4A-8E37-E31AD4E6B622}" type="datetimeFigureOut">
              <a:rPr lang="en-US" smtClean="0"/>
              <a:t>1/9/17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EDB99-D9BE-6648-ABB7-EAADFBC7DA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6C264-CF41-4A4A-8E37-E31AD4E6B622}" type="datetimeFigureOut">
              <a:rPr lang="en-US" smtClean="0"/>
              <a:t>1/9/17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EDB99-D9BE-6648-ABB7-EAADFBC7DA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6C264-CF41-4A4A-8E37-E31AD4E6B622}" type="datetimeFigureOut">
              <a:rPr lang="en-US" smtClean="0"/>
              <a:t>1/9/17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6C264-CF41-4A4A-8E37-E31AD4E6B622}" type="datetimeFigureOut">
              <a:rPr lang="en-US" smtClean="0"/>
              <a:t>1/9/17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EDB99-D9BE-6648-ABB7-EAADFBC7DA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0126C264-CF41-4A4A-8E37-E31AD4E6B622}" type="datetimeFigureOut">
              <a:rPr lang="en-US" smtClean="0"/>
              <a:t>1/9/17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EDB99-D9BE-6648-ABB7-EAADFBC7DA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0126C264-CF41-4A4A-8E37-E31AD4E6B622}" type="datetimeFigureOut">
              <a:rPr lang="en-US" smtClean="0"/>
              <a:t>1/9/17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EDB99-D9BE-6648-ABB7-EAADFBC7DA87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6C264-CF41-4A4A-8E37-E31AD4E6B622}" type="datetimeFigureOut">
              <a:rPr lang="en-US" smtClean="0"/>
              <a:t>1/9/17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EDB99-D9BE-6648-ABB7-EAADFBC7DA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6C264-CF41-4A4A-8E37-E31AD4E6B622}" type="datetimeFigureOut">
              <a:rPr lang="en-US" smtClean="0"/>
              <a:t>1/9/17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EDB99-D9BE-6648-ABB7-EAADFBC7DA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0126C264-CF41-4A4A-8E37-E31AD4E6B622}" type="datetimeFigureOut">
              <a:rPr lang="en-US" smtClean="0"/>
              <a:t>1/9/17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EDB99-D9BE-6648-ABB7-EAADFBC7DA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126C264-CF41-4A4A-8E37-E31AD4E6B622}" type="datetimeFigureOut">
              <a:rPr lang="en-US" smtClean="0"/>
              <a:t>1/9/17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C0EDB99-D9BE-6648-ABB7-EAADFBC7DA8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Graphing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087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D-T</a:t>
            </a:r>
            <a:r>
              <a:rPr lang="en-US" dirty="0" smtClean="0">
                <a:solidFill>
                  <a:srgbClr val="E07602"/>
                </a:solidFill>
              </a:rPr>
              <a:t>A</a:t>
            </a:r>
            <a:r>
              <a:rPr lang="en-US" dirty="0" smtClean="0"/>
              <a:t>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595562"/>
            <a:ext cx="2649515" cy="36707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Axis labels</a:t>
            </a:r>
            <a:r>
              <a:rPr lang="en-US" sz="2400" dirty="0" smtClean="0"/>
              <a:t>- Independent variable is always on the X-axis and the dependent variable is always on the Y-axis</a:t>
            </a:r>
            <a:endParaRPr lang="en-US" sz="24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310443"/>
            <a:ext cx="2400300" cy="291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6"/>
          <p:cNvSpPr>
            <a:spLocks noChangeShapeType="1"/>
          </p:cNvSpPr>
          <p:nvPr/>
        </p:nvSpPr>
        <p:spPr bwMode="auto">
          <a:xfrm flipV="1">
            <a:off x="5638800" y="3767643"/>
            <a:ext cx="1905000" cy="2438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327943" y="3033444"/>
            <a:ext cx="313326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b="1" dirty="0" smtClean="0">
                <a:latin typeface="+mj-lt"/>
              </a:rPr>
              <a:t>Effect of Hours of Sleep on Quiz Scores</a:t>
            </a:r>
            <a:endParaRPr lang="en-US" sz="1200" b="1" dirty="0">
              <a:latin typeface="+mj-lt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 rot="16200000">
            <a:off x="4198844" y="4619742"/>
            <a:ext cx="19812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b="1" dirty="0">
                <a:latin typeface="+mj-lt"/>
              </a:rPr>
              <a:t>Quiz Scores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6355823" y="6500734"/>
            <a:ext cx="12192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b="1" dirty="0">
                <a:latin typeface="+mj-lt"/>
              </a:rPr>
              <a:t>Sleep</a:t>
            </a:r>
          </a:p>
        </p:txBody>
      </p:sp>
    </p:spTree>
    <p:extLst>
      <p:ext uri="{BB962C8B-B14F-4D97-AF65-F5344CB8AC3E}">
        <p14:creationId xmlns:p14="http://schemas.microsoft.com/office/powerpoint/2010/main" val="12372394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D-TA</a:t>
            </a:r>
            <a:r>
              <a:rPr lang="en-US" dirty="0" smtClean="0">
                <a:solidFill>
                  <a:srgbClr val="E07602"/>
                </a:solidFill>
              </a:rPr>
              <a:t>I</a:t>
            </a:r>
            <a:r>
              <a:rPr lang="en-US" dirty="0" smtClean="0"/>
              <a:t>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323" y="2595562"/>
            <a:ext cx="3427327" cy="3670767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Interval marks</a:t>
            </a:r>
            <a:r>
              <a:rPr lang="en-US" dirty="0" smtClean="0"/>
              <a:t>- consistent spacing and numbering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851473"/>
            <a:ext cx="2400300" cy="291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6"/>
          <p:cNvSpPr>
            <a:spLocks noChangeShapeType="1"/>
          </p:cNvSpPr>
          <p:nvPr/>
        </p:nvSpPr>
        <p:spPr bwMode="auto">
          <a:xfrm flipV="1">
            <a:off x="5638800" y="3308673"/>
            <a:ext cx="1905000" cy="2438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6355823" y="6041764"/>
            <a:ext cx="12192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b="1" dirty="0">
                <a:latin typeface="+mj-lt"/>
              </a:rPr>
              <a:t>Sleep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 rot="16200000">
            <a:off x="4198844" y="3915988"/>
            <a:ext cx="19812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b="1" dirty="0">
                <a:latin typeface="+mj-lt"/>
              </a:rPr>
              <a:t>Quiz Scores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327943" y="2482680"/>
            <a:ext cx="313326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b="1" dirty="0" smtClean="0">
                <a:latin typeface="+mj-lt"/>
              </a:rPr>
              <a:t>Effect of Hours of Sleep on Quiz Scores</a:t>
            </a:r>
            <a:endParaRPr lang="en-US" sz="1200" b="1" dirty="0">
              <a:latin typeface="+mj-lt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791810" y="5823568"/>
            <a:ext cx="23622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dirty="0"/>
              <a:t>0 </a:t>
            </a:r>
            <a:r>
              <a:rPr lang="en-US" sz="1200" dirty="0" smtClean="0"/>
              <a:t>    </a:t>
            </a:r>
            <a:r>
              <a:rPr lang="en-US" sz="1200" dirty="0"/>
              <a:t>1 </a:t>
            </a:r>
            <a:r>
              <a:rPr lang="en-US" sz="1200" dirty="0" smtClean="0"/>
              <a:t>  </a:t>
            </a:r>
            <a:r>
              <a:rPr lang="en-US" sz="1200" dirty="0"/>
              <a:t>2 </a:t>
            </a:r>
            <a:r>
              <a:rPr lang="en-US" sz="1200" dirty="0" smtClean="0"/>
              <a:t>  3   4   5   </a:t>
            </a:r>
            <a:r>
              <a:rPr lang="en-US" sz="1200" dirty="0"/>
              <a:t>6 </a:t>
            </a:r>
            <a:r>
              <a:rPr lang="en-US" sz="1200" dirty="0" smtClean="0"/>
              <a:t>  7   </a:t>
            </a:r>
            <a:r>
              <a:rPr lang="en-US" sz="1200" dirty="0"/>
              <a:t>8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5258410" y="3004168"/>
            <a:ext cx="6858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dirty="0"/>
              <a:t>100</a:t>
            </a: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5334610" y="3613768"/>
            <a:ext cx="6858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dirty="0"/>
              <a:t>75</a:t>
            </a: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5334610" y="4223368"/>
            <a:ext cx="6858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50</a:t>
            </a: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5334610" y="4832968"/>
            <a:ext cx="6858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25</a:t>
            </a: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5410810" y="5442568"/>
            <a:ext cx="6858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8547616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D-TAI</a:t>
            </a:r>
            <a:r>
              <a:rPr lang="en-US" dirty="0" smtClean="0">
                <a:solidFill>
                  <a:srgbClr val="E07602"/>
                </a:solidFill>
              </a:rPr>
              <a:t>L</a:t>
            </a:r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595562"/>
            <a:ext cx="2741318" cy="3670767"/>
          </a:xfrm>
        </p:spPr>
        <p:txBody>
          <a:bodyPr/>
          <a:lstStyle/>
          <a:p>
            <a:r>
              <a:rPr lang="en-US" b="1" dirty="0" smtClean="0"/>
              <a:t>Label units</a:t>
            </a:r>
            <a:r>
              <a:rPr lang="en-US" dirty="0" smtClean="0"/>
              <a:t>- in ( ) after the axis label, include proper units.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851473"/>
            <a:ext cx="2400300" cy="291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6"/>
          <p:cNvSpPr>
            <a:spLocks noChangeShapeType="1"/>
          </p:cNvSpPr>
          <p:nvPr/>
        </p:nvSpPr>
        <p:spPr bwMode="auto">
          <a:xfrm flipV="1">
            <a:off x="5638800" y="3308673"/>
            <a:ext cx="1905000" cy="2438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6355823" y="6041764"/>
            <a:ext cx="12192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b="1" dirty="0" smtClean="0">
                <a:latin typeface="+mj-lt"/>
              </a:rPr>
              <a:t>Sleep (</a:t>
            </a:r>
            <a:r>
              <a:rPr lang="en-US" sz="1200" b="1" dirty="0" err="1" smtClean="0">
                <a:latin typeface="+mj-lt"/>
              </a:rPr>
              <a:t>hrs</a:t>
            </a:r>
            <a:r>
              <a:rPr lang="en-US" sz="1200" b="1" dirty="0" smtClean="0">
                <a:latin typeface="+mj-lt"/>
              </a:rPr>
              <a:t>)</a:t>
            </a:r>
            <a:endParaRPr lang="en-US" sz="1200" b="1" dirty="0">
              <a:latin typeface="+mj-lt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 rot="16200000">
            <a:off x="4198844" y="3915988"/>
            <a:ext cx="19812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b="1" dirty="0">
                <a:latin typeface="+mj-lt"/>
              </a:rPr>
              <a:t>Quiz </a:t>
            </a:r>
            <a:r>
              <a:rPr lang="en-US" sz="1200" b="1" dirty="0" smtClean="0">
                <a:latin typeface="+mj-lt"/>
              </a:rPr>
              <a:t>Scores (%)</a:t>
            </a:r>
            <a:endParaRPr lang="en-US" sz="1200" b="1" dirty="0">
              <a:latin typeface="+mj-lt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327943" y="2482680"/>
            <a:ext cx="313326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b="1" dirty="0" smtClean="0">
                <a:latin typeface="+mj-lt"/>
              </a:rPr>
              <a:t>Effect of Hours of Sleep on Quiz Scores</a:t>
            </a:r>
            <a:endParaRPr lang="en-US" sz="1200" b="1" dirty="0">
              <a:latin typeface="+mj-lt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791810" y="5823568"/>
            <a:ext cx="23622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dirty="0"/>
              <a:t>0 </a:t>
            </a:r>
            <a:r>
              <a:rPr lang="en-US" sz="1200" dirty="0" smtClean="0"/>
              <a:t>    </a:t>
            </a:r>
            <a:r>
              <a:rPr lang="en-US" sz="1200" dirty="0"/>
              <a:t>1 </a:t>
            </a:r>
            <a:r>
              <a:rPr lang="en-US" sz="1200" dirty="0" smtClean="0"/>
              <a:t>  </a:t>
            </a:r>
            <a:r>
              <a:rPr lang="en-US" sz="1200" dirty="0"/>
              <a:t>2 </a:t>
            </a:r>
            <a:r>
              <a:rPr lang="en-US" sz="1200" dirty="0" smtClean="0"/>
              <a:t>  3   4   5   </a:t>
            </a:r>
            <a:r>
              <a:rPr lang="en-US" sz="1200" dirty="0"/>
              <a:t>6 </a:t>
            </a:r>
            <a:r>
              <a:rPr lang="en-US" sz="1200" dirty="0" smtClean="0"/>
              <a:t>  7   </a:t>
            </a:r>
            <a:r>
              <a:rPr lang="en-US" sz="1200" dirty="0"/>
              <a:t>8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5258410" y="3004168"/>
            <a:ext cx="6858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dirty="0"/>
              <a:t>100</a:t>
            </a: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5334610" y="3613768"/>
            <a:ext cx="6858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dirty="0"/>
              <a:t>75</a:t>
            </a: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5334610" y="4223368"/>
            <a:ext cx="6858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50</a:t>
            </a: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5334610" y="4832968"/>
            <a:ext cx="6858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25</a:t>
            </a: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5410810" y="5442568"/>
            <a:ext cx="6858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5744343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D-TAIL</a:t>
            </a:r>
            <a:r>
              <a:rPr lang="en-US" dirty="0" smtClean="0">
                <a:solidFill>
                  <a:srgbClr val="E07602"/>
                </a:solidFill>
              </a:rPr>
              <a:t>S</a:t>
            </a:r>
            <a:endParaRPr lang="en-US" dirty="0">
              <a:solidFill>
                <a:srgbClr val="E0760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716" y="2595562"/>
            <a:ext cx="3733338" cy="3670767"/>
          </a:xfrm>
        </p:spPr>
        <p:txBody>
          <a:bodyPr/>
          <a:lstStyle/>
          <a:p>
            <a:r>
              <a:rPr lang="en-US" dirty="0" smtClean="0"/>
              <a:t>Scale- </a:t>
            </a:r>
          </a:p>
          <a:p>
            <a:pPr>
              <a:buNone/>
              <a:defRPr/>
            </a:pPr>
            <a:r>
              <a:rPr lang="en-US" dirty="0"/>
              <a:t>Always go by an even scale.</a:t>
            </a:r>
          </a:p>
          <a:p>
            <a:pPr>
              <a:buNone/>
              <a:defRPr/>
            </a:pPr>
            <a:r>
              <a:rPr lang="en-US" dirty="0"/>
              <a:t>Ex: 1,2,3,4 </a:t>
            </a:r>
          </a:p>
          <a:p>
            <a:pPr>
              <a:buNone/>
              <a:defRPr/>
            </a:pPr>
            <a:r>
              <a:rPr lang="en-US" dirty="0"/>
              <a:t>		NOT</a:t>
            </a:r>
          </a:p>
          <a:p>
            <a:pPr>
              <a:buNone/>
              <a:defRPr/>
            </a:pPr>
            <a:r>
              <a:rPr lang="en-US" dirty="0"/>
              <a:t>	   1,2,4,8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851473"/>
            <a:ext cx="2400300" cy="291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6"/>
          <p:cNvSpPr>
            <a:spLocks noChangeShapeType="1"/>
          </p:cNvSpPr>
          <p:nvPr/>
        </p:nvSpPr>
        <p:spPr bwMode="auto">
          <a:xfrm flipV="1">
            <a:off x="5638800" y="3308673"/>
            <a:ext cx="1905000" cy="2438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6355823" y="6041764"/>
            <a:ext cx="12192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b="1" dirty="0" smtClean="0">
                <a:latin typeface="+mj-lt"/>
              </a:rPr>
              <a:t>Sleep (</a:t>
            </a:r>
            <a:r>
              <a:rPr lang="en-US" sz="1200" b="1" dirty="0" err="1" smtClean="0">
                <a:latin typeface="+mj-lt"/>
              </a:rPr>
              <a:t>hrs</a:t>
            </a:r>
            <a:r>
              <a:rPr lang="en-US" sz="1200" b="1" dirty="0" smtClean="0">
                <a:latin typeface="+mj-lt"/>
              </a:rPr>
              <a:t>)</a:t>
            </a:r>
            <a:endParaRPr lang="en-US" sz="1200" b="1" dirty="0">
              <a:latin typeface="+mj-lt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 rot="16200000">
            <a:off x="4198844" y="3915988"/>
            <a:ext cx="19812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b="1" dirty="0">
                <a:latin typeface="+mj-lt"/>
              </a:rPr>
              <a:t>Quiz </a:t>
            </a:r>
            <a:r>
              <a:rPr lang="en-US" sz="1200" b="1" dirty="0" smtClean="0">
                <a:latin typeface="+mj-lt"/>
              </a:rPr>
              <a:t>Scores (%)</a:t>
            </a:r>
            <a:endParaRPr lang="en-US" sz="1200" b="1" dirty="0">
              <a:latin typeface="+mj-lt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327943" y="2482680"/>
            <a:ext cx="313326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b="1" dirty="0" smtClean="0">
                <a:latin typeface="+mj-lt"/>
              </a:rPr>
              <a:t>Effect of Hours of Sleep on Quiz Scores</a:t>
            </a:r>
            <a:endParaRPr lang="en-US" sz="1200" b="1" dirty="0">
              <a:latin typeface="+mj-lt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791810" y="5823568"/>
            <a:ext cx="23622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dirty="0"/>
              <a:t>0 </a:t>
            </a:r>
            <a:r>
              <a:rPr lang="en-US" sz="1200" dirty="0" smtClean="0"/>
              <a:t>    </a:t>
            </a:r>
            <a:r>
              <a:rPr lang="en-US" sz="1200" dirty="0"/>
              <a:t>1 </a:t>
            </a:r>
            <a:r>
              <a:rPr lang="en-US" sz="1200" dirty="0" smtClean="0"/>
              <a:t>  </a:t>
            </a:r>
            <a:r>
              <a:rPr lang="en-US" sz="1200" dirty="0"/>
              <a:t>2 </a:t>
            </a:r>
            <a:r>
              <a:rPr lang="en-US" sz="1200" dirty="0" smtClean="0"/>
              <a:t>  3   4   5   </a:t>
            </a:r>
            <a:r>
              <a:rPr lang="en-US" sz="1200" dirty="0"/>
              <a:t>6 </a:t>
            </a:r>
            <a:r>
              <a:rPr lang="en-US" sz="1200" dirty="0" smtClean="0"/>
              <a:t>  7   </a:t>
            </a:r>
            <a:r>
              <a:rPr lang="en-US" sz="1200" dirty="0"/>
              <a:t>8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5258410" y="3004168"/>
            <a:ext cx="6858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dirty="0"/>
              <a:t>100</a:t>
            </a: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5334610" y="3613768"/>
            <a:ext cx="6858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dirty="0"/>
              <a:t>75</a:t>
            </a: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5334610" y="4223368"/>
            <a:ext cx="6858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50</a:t>
            </a: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5334610" y="4832968"/>
            <a:ext cx="6858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25</a:t>
            </a: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5410810" y="5442568"/>
            <a:ext cx="6858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4549496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595562"/>
            <a:ext cx="3797057" cy="3670767"/>
          </a:xfrm>
        </p:spPr>
        <p:txBody>
          <a:bodyPr/>
          <a:lstStyle/>
          <a:p>
            <a:r>
              <a:rPr lang="en-US" dirty="0" smtClean="0"/>
              <a:t>If the x-axis is time, you can simply connect your points.</a:t>
            </a:r>
            <a:endParaRPr lang="en-US" dirty="0"/>
          </a:p>
        </p:txBody>
      </p:sp>
      <p:pic>
        <p:nvPicPr>
          <p:cNvPr id="4" name="Picture 2" descr="Graph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4962" y="1706919"/>
            <a:ext cx="3436938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91859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73092"/>
            <a:ext cx="8913813" cy="914400"/>
          </a:xfrm>
        </p:spPr>
        <p:txBody>
          <a:bodyPr/>
          <a:lstStyle/>
          <a:p>
            <a:r>
              <a:rPr lang="en-US" dirty="0" smtClean="0"/>
              <a:t>Line of Best Fit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1309" y="1573936"/>
            <a:ext cx="7610476" cy="1749495"/>
          </a:xfrm>
        </p:spPr>
        <p:txBody>
          <a:bodyPr/>
          <a:lstStyle/>
          <a:p>
            <a:r>
              <a:rPr lang="en-US" dirty="0" smtClean="0"/>
              <a:t>If your X-axis is not time, then use a line of best fit in line graphs.</a:t>
            </a:r>
          </a:p>
          <a:p>
            <a:r>
              <a:rPr lang="en-US" dirty="0">
                <a:latin typeface="+mj-lt"/>
              </a:rPr>
              <a:t>A line of best fit emphasizes the overall trend shown by all the data taken as a whole</a:t>
            </a:r>
            <a:r>
              <a:rPr lang="en-US" dirty="0" smtClean="0">
                <a:latin typeface="+mj-lt"/>
              </a:rPr>
              <a:t>.</a:t>
            </a:r>
            <a:endParaRPr lang="en-US" dirty="0">
              <a:latin typeface="+mj-lt"/>
            </a:endParaRPr>
          </a:p>
        </p:txBody>
      </p:sp>
      <p:pic>
        <p:nvPicPr>
          <p:cNvPr id="4" name="Picture 5" descr="WorkOSci_BTofH2ObyVol__sx6142b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93768"/>
            <a:ext cx="5257800" cy="315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WorkOSci_chalkboard_sx6142a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323431"/>
            <a:ext cx="3810000" cy="292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5461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graphing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595562"/>
            <a:ext cx="3475680" cy="3670767"/>
          </a:xfrm>
        </p:spPr>
        <p:txBody>
          <a:bodyPr>
            <a:normAutofit/>
          </a:bodyPr>
          <a:lstStyle/>
          <a:p>
            <a:r>
              <a:rPr lang="en-US" dirty="0" smtClean="0"/>
              <a:t>Graphing data helps us visualize trends and make predictions about the system.</a:t>
            </a:r>
          </a:p>
          <a:p>
            <a:r>
              <a:rPr lang="en-US" dirty="0" smtClean="0"/>
              <a:t>What trend do you notice?</a:t>
            </a:r>
            <a:endParaRPr lang="en-US" dirty="0"/>
          </a:p>
          <a:p>
            <a:r>
              <a:rPr lang="en-US" dirty="0" smtClean="0"/>
              <a:t>What prediction would you make about the number of baskets made from 6m?</a:t>
            </a:r>
            <a:endParaRPr lang="en-US" dirty="0"/>
          </a:p>
        </p:txBody>
      </p:sp>
      <p:pic>
        <p:nvPicPr>
          <p:cNvPr id="4" name="Picture 5" descr="Graph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8133" y="2038256"/>
            <a:ext cx="3062288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0412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Quantitative: </a:t>
            </a:r>
            <a:r>
              <a:rPr lang="en-US" dirty="0" smtClean="0"/>
              <a:t>This is a number or something you can measure directly. Examples might include time, distance, temperature or height. (See quantity– think number)</a:t>
            </a:r>
          </a:p>
          <a:p>
            <a:r>
              <a:rPr lang="en-US" b="1" dirty="0" smtClean="0"/>
              <a:t>Qualitative: </a:t>
            </a:r>
            <a:r>
              <a:rPr lang="en-US" dirty="0" smtClean="0"/>
              <a:t>This is descriptive data. It describes, but is not numerical. Examples might include color, species, gender or brand. (See quality– think descriptive</a:t>
            </a:r>
          </a:p>
          <a:p>
            <a:r>
              <a:rPr lang="en-US" dirty="0" smtClean="0"/>
              <a:t>The type of data you collect will determine what type of graph you should make.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446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 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0812" y="2595562"/>
            <a:ext cx="3735855" cy="367076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These show percentages of a whole. These should ONLY be used when data is collected </a:t>
            </a:r>
            <a:r>
              <a:rPr lang="en-US" sz="2400" dirty="0"/>
              <a:t>a</a:t>
            </a:r>
            <a:r>
              <a:rPr lang="en-US" sz="2400" dirty="0" smtClean="0"/>
              <a:t>s a PERCENT.</a:t>
            </a:r>
            <a:endParaRPr lang="en-US" sz="2400" dirty="0"/>
          </a:p>
        </p:txBody>
      </p:sp>
      <p:pic>
        <p:nvPicPr>
          <p:cNvPr id="5" name="Picture 5" descr="pi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9013" y="2151529"/>
            <a:ext cx="4114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8462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624" y="2595562"/>
            <a:ext cx="3427326" cy="367076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Used when data is quantitative v. qualitative</a:t>
            </a:r>
          </a:p>
          <a:p>
            <a:r>
              <a:rPr lang="en-US" sz="2400" dirty="0"/>
              <a:t>V</a:t>
            </a:r>
            <a:r>
              <a:rPr lang="en-US" sz="2400" dirty="0" smtClean="0"/>
              <a:t>isually </a:t>
            </a:r>
            <a:r>
              <a:rPr lang="en-US" sz="2400" dirty="0"/>
              <a:t>displays information using a series of bars, rectangles, or objects</a:t>
            </a:r>
            <a:r>
              <a:rPr lang="en-US" sz="2400" dirty="0"/>
              <a:t> </a:t>
            </a:r>
          </a:p>
        </p:txBody>
      </p:sp>
      <p:pic>
        <p:nvPicPr>
          <p:cNvPr id="4" name="Picture 7" descr="details_2d-3d-vertical-bar-graph-for-php-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5613" y="2038256"/>
            <a:ext cx="46482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466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98" y="2243673"/>
            <a:ext cx="3950062" cy="407502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Used when data is quantitative v. quantitative</a:t>
            </a:r>
          </a:p>
          <a:p>
            <a:r>
              <a:rPr lang="en-US" sz="2400" dirty="0"/>
              <a:t>Measured data is plotted as points which can then be connected.</a:t>
            </a:r>
            <a:r>
              <a:rPr lang="en-US" sz="2400" dirty="0"/>
              <a:t> </a:t>
            </a:r>
          </a:p>
        </p:txBody>
      </p:sp>
      <p:pic>
        <p:nvPicPr>
          <p:cNvPr id="4" name="Picture 5" descr="line-graph-days-on-mark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5360" y="2526696"/>
            <a:ext cx="4615031" cy="3561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6478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make a good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in the D-TAILS!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945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D</a:t>
            </a:r>
            <a:r>
              <a:rPr lang="en-US" dirty="0" smtClean="0"/>
              <a:t>-TAILS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595562"/>
            <a:ext cx="7610476" cy="862125"/>
          </a:xfrm>
        </p:spPr>
        <p:txBody>
          <a:bodyPr/>
          <a:lstStyle/>
          <a:p>
            <a:r>
              <a:rPr lang="en-US" b="1" dirty="0" smtClean="0"/>
              <a:t>Data</a:t>
            </a:r>
            <a:r>
              <a:rPr lang="en-US" dirty="0" smtClean="0"/>
              <a:t> covers over 75% of the graph area and is accurately placed.</a:t>
            </a:r>
            <a:endParaRPr lang="en-US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28600" y="3429000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>
                <a:latin typeface="+mj-lt"/>
              </a:rPr>
              <a:t>NO!!!</a:t>
            </a: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368394"/>
            <a:ext cx="2400300" cy="291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Line 8"/>
          <p:cNvSpPr>
            <a:spLocks noChangeShapeType="1"/>
          </p:cNvSpPr>
          <p:nvPr/>
        </p:nvSpPr>
        <p:spPr bwMode="auto">
          <a:xfrm flipV="1">
            <a:off x="1524000" y="5791200"/>
            <a:ext cx="6858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4815295" y="3505200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>
                <a:latin typeface="+mj-lt"/>
              </a:rPr>
              <a:t>YES!!!</a:t>
            </a:r>
          </a:p>
        </p:txBody>
      </p:sp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352800"/>
            <a:ext cx="2400300" cy="291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Line 9"/>
          <p:cNvSpPr>
            <a:spLocks noChangeShapeType="1"/>
          </p:cNvSpPr>
          <p:nvPr/>
        </p:nvSpPr>
        <p:spPr bwMode="auto">
          <a:xfrm flipV="1">
            <a:off x="6096000" y="3733800"/>
            <a:ext cx="1752600" cy="2514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20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D-</a:t>
            </a:r>
            <a:r>
              <a:rPr lang="en-US" dirty="0" smtClean="0">
                <a:solidFill>
                  <a:srgbClr val="E07602"/>
                </a:solidFill>
              </a:rPr>
              <a:t>T</a:t>
            </a:r>
            <a:r>
              <a:rPr lang="en-US" dirty="0" smtClean="0"/>
              <a:t>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595562"/>
            <a:ext cx="3062630" cy="2881657"/>
          </a:xfrm>
        </p:spPr>
        <p:txBody>
          <a:bodyPr>
            <a:normAutofit/>
          </a:bodyPr>
          <a:lstStyle/>
          <a:p>
            <a:r>
              <a:rPr lang="en-US" b="1" dirty="0" smtClean="0"/>
              <a:t>Title</a:t>
            </a:r>
            <a:r>
              <a:rPr lang="en-US" dirty="0" smtClean="0"/>
              <a:t> includes what the graph is about and both the independent and dependent variables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310443"/>
            <a:ext cx="2400300" cy="291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6"/>
          <p:cNvSpPr>
            <a:spLocks noChangeShapeType="1"/>
          </p:cNvSpPr>
          <p:nvPr/>
        </p:nvSpPr>
        <p:spPr bwMode="auto">
          <a:xfrm flipV="1">
            <a:off x="5638800" y="3767643"/>
            <a:ext cx="1905000" cy="2438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327943" y="3033444"/>
            <a:ext cx="313326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b="1" dirty="0" smtClean="0">
                <a:latin typeface="+mj-lt"/>
              </a:rPr>
              <a:t>Effect of Hours of Sleep on Quiz Scores</a:t>
            </a:r>
            <a:endParaRPr lang="en-US" sz="12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67230085"/>
      </p:ext>
    </p:extLst>
  </p:cSld>
  <p:clrMapOvr>
    <a:masterClrMapping/>
  </p:clrMapOvr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246</TotalTime>
  <Words>479</Words>
  <Application>Microsoft Macintosh PowerPoint</Application>
  <PresentationFormat>On-screen Show (4:3)</PresentationFormat>
  <Paragraphs>73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Perception</vt:lpstr>
      <vt:lpstr>Graphing Data</vt:lpstr>
      <vt:lpstr>Why is graphing important?</vt:lpstr>
      <vt:lpstr>Types of Variables</vt:lpstr>
      <vt:lpstr>Pie Chart</vt:lpstr>
      <vt:lpstr>Bar Graphs</vt:lpstr>
      <vt:lpstr>Line Graphs</vt:lpstr>
      <vt:lpstr>How to make a good graph</vt:lpstr>
      <vt:lpstr>D-TAILS</vt:lpstr>
      <vt:lpstr>D-TAILS</vt:lpstr>
      <vt:lpstr>D-TAILS</vt:lpstr>
      <vt:lpstr>D-TAILS</vt:lpstr>
      <vt:lpstr>D-TAILS</vt:lpstr>
      <vt:lpstr>D-TAILS</vt:lpstr>
      <vt:lpstr>Drawing lines</vt:lpstr>
      <vt:lpstr>Line of Best Fit</vt:lpstr>
    </vt:vector>
  </TitlesOfParts>
  <Company>DCSDK12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Graphing Data</dc:title>
  <dc:creator>Douglas County Schools</dc:creator>
  <cp:lastModifiedBy>Douglas County Schools</cp:lastModifiedBy>
  <cp:revision>5</cp:revision>
  <dcterms:created xsi:type="dcterms:W3CDTF">2017-01-09T21:17:08Z</dcterms:created>
  <dcterms:modified xsi:type="dcterms:W3CDTF">2017-01-10T01:23:51Z</dcterms:modified>
</cp:coreProperties>
</file>