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D58C-ABA1-8749-A2B7-DE5575935B1C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1416A-C165-5549-889A-6E5F4189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0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9CE24-ADFB-DC4F-947C-9B19ECB77BB8}" type="slidenum">
              <a:rPr lang="en-US"/>
              <a:pPr/>
              <a:t>2</a:t>
            </a:fld>
            <a:endParaRPr lang="en-US"/>
          </a:p>
        </p:txBody>
      </p:sp>
      <p:sp>
        <p:nvSpPr>
          <p:cNvPr id="1125378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7777EB-B8C0-464C-A77D-39394CB45C3A}" type="slidenum">
              <a:rPr lang="en-US"/>
              <a:pPr/>
              <a:t>11</a:t>
            </a:fld>
            <a:endParaRPr lang="en-US"/>
          </a:p>
        </p:txBody>
      </p:sp>
      <p:sp>
        <p:nvSpPr>
          <p:cNvPr id="1140738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4B2D0-1815-7644-95D3-DF8DF18AA21B}" type="slidenum">
              <a:rPr lang="en-US"/>
              <a:pPr/>
              <a:t>12</a:t>
            </a:fld>
            <a:endParaRPr lang="en-US"/>
          </a:p>
        </p:txBody>
      </p:sp>
      <p:sp>
        <p:nvSpPr>
          <p:cNvPr id="1142786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17690-403B-B248-98A5-D226DCE879E0}" type="slidenum">
              <a:rPr lang="en-US"/>
              <a:pPr/>
              <a:t>13</a:t>
            </a:fld>
            <a:endParaRPr lang="en-US"/>
          </a:p>
        </p:txBody>
      </p:sp>
      <p:sp>
        <p:nvSpPr>
          <p:cNvPr id="1086466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/>
              <a:t>Figure 52.17 Seasonal turnover in lakes with winter ice cover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1B9B8-E7E5-F747-BE20-82638A0A251C}" type="slidenum">
              <a:rPr lang="en-US"/>
              <a:pPr/>
              <a:t>14</a:t>
            </a:fld>
            <a:endParaRPr lang="en-US"/>
          </a:p>
        </p:txBody>
      </p:sp>
      <p:sp>
        <p:nvSpPr>
          <p:cNvPr id="1143810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8C29B-86F2-954E-B83F-57FDD491FA24}" type="slidenum">
              <a:rPr lang="en-US"/>
              <a:pPr/>
              <a:t>15</a:t>
            </a:fld>
            <a:endParaRPr lang="en-US"/>
          </a:p>
        </p:txBody>
      </p:sp>
      <p:sp>
        <p:nvSpPr>
          <p:cNvPr id="1156098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7A5FD-EF19-1D47-8A58-AA919B0307D2}" type="slidenum">
              <a:rPr lang="en-US"/>
              <a:pPr/>
              <a:t>16</a:t>
            </a:fld>
            <a:endParaRPr lang="en-US"/>
          </a:p>
        </p:txBody>
      </p:sp>
      <p:sp>
        <p:nvSpPr>
          <p:cNvPr id="1056770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/>
              <a:t>Figure 52.19 The distribution of major terrestrial biomes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621F1-FDA9-EE45-BB8F-D24E516AEB87}" type="slidenum">
              <a:rPr lang="en-US"/>
              <a:pPr/>
              <a:t>17</a:t>
            </a:fld>
            <a:endParaRPr lang="en-US"/>
          </a:p>
        </p:txBody>
      </p:sp>
      <p:sp>
        <p:nvSpPr>
          <p:cNvPr id="1158146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0CA19-E082-914A-8BA8-307CAF5D2C0E}" type="slidenum">
              <a:rPr lang="en-US"/>
              <a:pPr/>
              <a:t>18</a:t>
            </a:fld>
            <a:endParaRPr lang="en-US"/>
          </a:p>
        </p:txBody>
      </p:sp>
      <p:sp>
        <p:nvSpPr>
          <p:cNvPr id="1159170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7F10C-6685-2947-823B-9E283F696D0C}" type="slidenum">
              <a:rPr lang="en-US"/>
              <a:pPr/>
              <a:t>3</a:t>
            </a:fld>
            <a:endParaRPr lang="en-US"/>
          </a:p>
        </p:txBody>
      </p:sp>
      <p:sp>
        <p:nvSpPr>
          <p:cNvPr id="1127426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1FC8C-9A8E-D84D-9603-7F79DB1737C9}" type="slidenum">
              <a:rPr lang="en-US"/>
              <a:pPr/>
              <a:t>4</a:t>
            </a:fld>
            <a:endParaRPr lang="en-US"/>
          </a:p>
        </p:txBody>
      </p:sp>
      <p:sp>
        <p:nvSpPr>
          <p:cNvPr id="1037314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/>
              <a:t>Figure 52.10 Global climate patterns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DFCCA-707E-604C-8C00-87EFAF8CD043}" type="slidenum">
              <a:rPr lang="en-US"/>
              <a:pPr/>
              <a:t>5</a:t>
            </a:fld>
            <a:endParaRPr lang="en-US"/>
          </a:p>
        </p:txBody>
      </p:sp>
      <p:sp>
        <p:nvSpPr>
          <p:cNvPr id="1039362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/>
              <a:t>Figure 52.11 The great ocean conveyor belt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56637-98BD-834C-90E7-BA6D1314C8E8}" type="slidenum">
              <a:rPr lang="en-US"/>
              <a:pPr/>
              <a:t>6</a:t>
            </a:fld>
            <a:endParaRPr lang="en-US"/>
          </a:p>
        </p:txBody>
      </p:sp>
      <p:sp>
        <p:nvSpPr>
          <p:cNvPr id="1040386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/>
              <a:t>Figure 52.12 Moderating effects of a large body of water on climate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793FD-F29D-6A4B-9101-9683337DF244}" type="slidenum">
              <a:rPr lang="en-US"/>
              <a:pPr/>
              <a:t>7</a:t>
            </a:fld>
            <a:endParaRPr lang="en-US"/>
          </a:p>
        </p:txBody>
      </p:sp>
      <p:sp>
        <p:nvSpPr>
          <p:cNvPr id="1133570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F5468-B2F7-3242-BC44-E24AB3369F37}" type="slidenum">
              <a:rPr lang="en-US"/>
              <a:pPr/>
              <a:t>8</a:t>
            </a:fld>
            <a:endParaRPr lang="en-US"/>
          </a:p>
        </p:txBody>
      </p:sp>
      <p:sp>
        <p:nvSpPr>
          <p:cNvPr id="1041410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/>
              <a:t>Figure 52.13 How mountains affect rainfall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502F4-F723-C74C-9C3F-0428DCF149A2}" type="slidenum">
              <a:rPr lang="en-US"/>
              <a:pPr/>
              <a:t>9</a:t>
            </a:fld>
            <a:endParaRPr lang="en-US"/>
          </a:p>
        </p:txBody>
      </p:sp>
      <p:sp>
        <p:nvSpPr>
          <p:cNvPr id="1137666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688F7-ED53-844A-8155-6158488906F5}" type="slidenum">
              <a:rPr lang="en-US"/>
              <a:pPr/>
              <a:t>10</a:t>
            </a:fld>
            <a:endParaRPr lang="en-US"/>
          </a:p>
        </p:txBody>
      </p:sp>
      <p:sp>
        <p:nvSpPr>
          <p:cNvPr id="1044482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/>
              <a:t>Figure 52.16 Zonation in aquatic environments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8A0C-E0DA-8C41-8C1C-3E50B45563FA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9FE6-D20B-144C-94F3-2576711C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0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8A0C-E0DA-8C41-8C1C-3E50B45563FA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9FE6-D20B-144C-94F3-2576711C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3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8A0C-E0DA-8C41-8C1C-3E50B45563FA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9FE6-D20B-144C-94F3-2576711C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1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8A0C-E0DA-8C41-8C1C-3E50B45563FA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9FE6-D20B-144C-94F3-2576711C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4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8A0C-E0DA-8C41-8C1C-3E50B45563FA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9FE6-D20B-144C-94F3-2576711C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4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8A0C-E0DA-8C41-8C1C-3E50B45563FA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9FE6-D20B-144C-94F3-2576711C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7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8A0C-E0DA-8C41-8C1C-3E50B45563FA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9FE6-D20B-144C-94F3-2576711C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7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8A0C-E0DA-8C41-8C1C-3E50B45563FA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9FE6-D20B-144C-94F3-2576711C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8A0C-E0DA-8C41-8C1C-3E50B45563FA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9FE6-D20B-144C-94F3-2576711C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8A0C-E0DA-8C41-8C1C-3E50B45563FA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9FE6-D20B-144C-94F3-2576711C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8A0C-E0DA-8C41-8C1C-3E50B45563FA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9FE6-D20B-144C-94F3-2576711C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28A0C-E0DA-8C41-8C1C-3E50B45563FA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9FE6-D20B-144C-94F3-2576711C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Climate and Biomes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6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1781" name="Picture 5" descr="52_16-AquaticZon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500188"/>
            <a:ext cx="8542337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1782" name="Rectangle 6"/>
          <p:cNvSpPr>
            <a:spLocks noChangeArrowheads="1"/>
          </p:cNvSpPr>
          <p:nvPr/>
        </p:nvSpPr>
        <p:spPr bwMode="auto">
          <a:xfrm>
            <a:off x="152400" y="228600"/>
            <a:ext cx="8077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sz="2400">
                <a:solidFill>
                  <a:srgbClr val="D50002"/>
                </a:solidFill>
              </a:rPr>
              <a:t>Zonation in Aquatic Environments</a:t>
            </a:r>
            <a:endParaRPr kumimoji="0" lang="en-US" sz="4400">
              <a:solidFill>
                <a:schemeClr val="tx2"/>
              </a:solidFill>
            </a:endParaRPr>
          </a:p>
        </p:txBody>
      </p:sp>
      <p:sp>
        <p:nvSpPr>
          <p:cNvPr id="971783" name="Text Box 7"/>
          <p:cNvSpPr txBox="1">
            <a:spLocks noChangeArrowheads="1"/>
          </p:cNvSpPr>
          <p:nvPr/>
        </p:nvSpPr>
        <p:spPr bwMode="auto">
          <a:xfrm>
            <a:off x="3051175" y="2182813"/>
            <a:ext cx="487363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Littoral</a:t>
            </a:r>
          </a:p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zone</a:t>
            </a:r>
          </a:p>
        </p:txBody>
      </p:sp>
      <p:sp>
        <p:nvSpPr>
          <p:cNvPr id="971784" name="Text Box 8"/>
          <p:cNvSpPr txBox="1">
            <a:spLocks noChangeArrowheads="1"/>
          </p:cNvSpPr>
          <p:nvPr/>
        </p:nvSpPr>
        <p:spPr bwMode="auto">
          <a:xfrm>
            <a:off x="4046538" y="2312988"/>
            <a:ext cx="576262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Limnetic</a:t>
            </a:r>
          </a:p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zone</a:t>
            </a:r>
          </a:p>
        </p:txBody>
      </p:sp>
      <p:sp>
        <p:nvSpPr>
          <p:cNvPr id="971785" name="Text Box 9"/>
          <p:cNvSpPr txBox="1">
            <a:spLocks noChangeArrowheads="1"/>
          </p:cNvSpPr>
          <p:nvPr/>
        </p:nvSpPr>
        <p:spPr bwMode="auto">
          <a:xfrm>
            <a:off x="2822575" y="3295650"/>
            <a:ext cx="4318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Photic</a:t>
            </a:r>
          </a:p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zone</a:t>
            </a:r>
          </a:p>
        </p:txBody>
      </p:sp>
      <p:sp>
        <p:nvSpPr>
          <p:cNvPr id="971786" name="Text Box 10"/>
          <p:cNvSpPr txBox="1">
            <a:spLocks noChangeArrowheads="1"/>
          </p:cNvSpPr>
          <p:nvPr/>
        </p:nvSpPr>
        <p:spPr bwMode="auto">
          <a:xfrm>
            <a:off x="4030663" y="3722688"/>
            <a:ext cx="48736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Pelagic</a:t>
            </a:r>
          </a:p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zone</a:t>
            </a:r>
          </a:p>
        </p:txBody>
      </p:sp>
      <p:sp>
        <p:nvSpPr>
          <p:cNvPr id="971787" name="Text Box 11"/>
          <p:cNvSpPr txBox="1">
            <a:spLocks noChangeArrowheads="1"/>
          </p:cNvSpPr>
          <p:nvPr/>
        </p:nvSpPr>
        <p:spPr bwMode="auto">
          <a:xfrm>
            <a:off x="2400300" y="3841750"/>
            <a:ext cx="5635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Benthic</a:t>
            </a:r>
          </a:p>
          <a:p>
            <a:pPr algn="ctr"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zone</a:t>
            </a:r>
          </a:p>
        </p:txBody>
      </p:sp>
      <p:sp>
        <p:nvSpPr>
          <p:cNvPr id="971788" name="Text Box 12"/>
          <p:cNvSpPr txBox="1">
            <a:spLocks noChangeArrowheads="1"/>
          </p:cNvSpPr>
          <p:nvPr/>
        </p:nvSpPr>
        <p:spPr bwMode="auto">
          <a:xfrm>
            <a:off x="3389313" y="4090988"/>
            <a:ext cx="5302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Aphotic</a:t>
            </a:r>
          </a:p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zone</a:t>
            </a:r>
          </a:p>
        </p:txBody>
      </p:sp>
      <p:sp>
        <p:nvSpPr>
          <p:cNvPr id="971789" name="Text Box 13"/>
          <p:cNvSpPr txBox="1">
            <a:spLocks noChangeArrowheads="1"/>
          </p:cNvSpPr>
          <p:nvPr/>
        </p:nvSpPr>
        <p:spPr bwMode="auto">
          <a:xfrm>
            <a:off x="341313" y="5072063"/>
            <a:ext cx="14192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(a) </a:t>
            </a:r>
            <a:r>
              <a:rPr kumimoji="0" lang="en-US" sz="1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Zonation in a lake</a:t>
            </a:r>
          </a:p>
        </p:txBody>
      </p:sp>
      <p:sp>
        <p:nvSpPr>
          <p:cNvPr id="971790" name="Text Box 14"/>
          <p:cNvSpPr txBox="1">
            <a:spLocks noChangeArrowheads="1"/>
          </p:cNvSpPr>
          <p:nvPr/>
        </p:nvSpPr>
        <p:spPr bwMode="auto">
          <a:xfrm>
            <a:off x="4919663" y="5084763"/>
            <a:ext cx="14192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(b) </a:t>
            </a:r>
            <a:r>
              <a:rPr kumimoji="0" lang="en-US" sz="1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Marine zonation</a:t>
            </a:r>
          </a:p>
        </p:txBody>
      </p:sp>
      <p:sp>
        <p:nvSpPr>
          <p:cNvPr id="971791" name="Text Box 15"/>
          <p:cNvSpPr txBox="1">
            <a:spLocks noChangeArrowheads="1"/>
          </p:cNvSpPr>
          <p:nvPr/>
        </p:nvSpPr>
        <p:spPr bwMode="auto">
          <a:xfrm>
            <a:off x="5103813" y="4367213"/>
            <a:ext cx="9366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2,000–6,000 m</a:t>
            </a:r>
          </a:p>
        </p:txBody>
      </p:sp>
      <p:sp>
        <p:nvSpPr>
          <p:cNvPr id="971792" name="Text Box 16"/>
          <p:cNvSpPr txBox="1">
            <a:spLocks noChangeArrowheads="1"/>
          </p:cNvSpPr>
          <p:nvPr/>
        </p:nvSpPr>
        <p:spPr bwMode="auto">
          <a:xfrm>
            <a:off x="6691313" y="4525963"/>
            <a:ext cx="904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Abyssal zone</a:t>
            </a:r>
          </a:p>
        </p:txBody>
      </p:sp>
      <p:sp>
        <p:nvSpPr>
          <p:cNvPr id="971793" name="Line 17"/>
          <p:cNvSpPr>
            <a:spLocks noChangeShapeType="1"/>
          </p:cNvSpPr>
          <p:nvPr/>
        </p:nvSpPr>
        <p:spPr bwMode="auto">
          <a:xfrm flipH="1">
            <a:off x="7600950" y="4527550"/>
            <a:ext cx="120650" cy="82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1794" name="Text Box 18"/>
          <p:cNvSpPr txBox="1">
            <a:spLocks noChangeArrowheads="1"/>
          </p:cNvSpPr>
          <p:nvPr/>
        </p:nvSpPr>
        <p:spPr bwMode="auto">
          <a:xfrm>
            <a:off x="6716713" y="3186113"/>
            <a:ext cx="5175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Benthic</a:t>
            </a:r>
          </a:p>
          <a:p>
            <a:pPr algn="ctr"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zone</a:t>
            </a:r>
          </a:p>
        </p:txBody>
      </p:sp>
      <p:sp>
        <p:nvSpPr>
          <p:cNvPr id="971795" name="Text Box 19"/>
          <p:cNvSpPr txBox="1">
            <a:spLocks noChangeArrowheads="1"/>
          </p:cNvSpPr>
          <p:nvPr/>
        </p:nvSpPr>
        <p:spPr bwMode="auto">
          <a:xfrm>
            <a:off x="8081963" y="3224213"/>
            <a:ext cx="5175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Aphotic</a:t>
            </a:r>
          </a:p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zone</a:t>
            </a:r>
          </a:p>
        </p:txBody>
      </p:sp>
      <p:sp>
        <p:nvSpPr>
          <p:cNvPr id="971796" name="Text Box 20"/>
          <p:cNvSpPr txBox="1">
            <a:spLocks noChangeArrowheads="1"/>
          </p:cNvSpPr>
          <p:nvPr/>
        </p:nvSpPr>
        <p:spPr bwMode="auto">
          <a:xfrm>
            <a:off x="8285163" y="2779713"/>
            <a:ext cx="5175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Pelagic</a:t>
            </a:r>
          </a:p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zone</a:t>
            </a:r>
          </a:p>
        </p:txBody>
      </p:sp>
      <p:sp>
        <p:nvSpPr>
          <p:cNvPr id="971797" name="Text Box 21"/>
          <p:cNvSpPr txBox="1">
            <a:spLocks noChangeArrowheads="1"/>
          </p:cNvSpPr>
          <p:nvPr/>
        </p:nvSpPr>
        <p:spPr bwMode="auto">
          <a:xfrm>
            <a:off x="5573713" y="2754313"/>
            <a:ext cx="7905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Continental</a:t>
            </a:r>
          </a:p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shelf</a:t>
            </a:r>
          </a:p>
        </p:txBody>
      </p:sp>
      <p:sp>
        <p:nvSpPr>
          <p:cNvPr id="971798" name="Text Box 22"/>
          <p:cNvSpPr txBox="1">
            <a:spLocks noChangeArrowheads="1"/>
          </p:cNvSpPr>
          <p:nvPr/>
        </p:nvSpPr>
        <p:spPr bwMode="auto">
          <a:xfrm>
            <a:off x="5097463" y="2576513"/>
            <a:ext cx="4095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200 m</a:t>
            </a:r>
          </a:p>
        </p:txBody>
      </p:sp>
      <p:sp>
        <p:nvSpPr>
          <p:cNvPr id="971799" name="Text Box 23"/>
          <p:cNvSpPr txBox="1">
            <a:spLocks noChangeArrowheads="1"/>
          </p:cNvSpPr>
          <p:nvPr/>
        </p:nvSpPr>
        <p:spPr bwMode="auto">
          <a:xfrm>
            <a:off x="7205663" y="2449513"/>
            <a:ext cx="8032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Photic zone</a:t>
            </a:r>
          </a:p>
        </p:txBody>
      </p:sp>
      <p:sp>
        <p:nvSpPr>
          <p:cNvPr id="971800" name="Line 24"/>
          <p:cNvSpPr>
            <a:spLocks noChangeShapeType="1"/>
          </p:cNvSpPr>
          <p:nvPr/>
        </p:nvSpPr>
        <p:spPr bwMode="auto">
          <a:xfrm flipV="1">
            <a:off x="5937250" y="2520950"/>
            <a:ext cx="158750" cy="24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1801" name="Text Box 25"/>
          <p:cNvSpPr txBox="1">
            <a:spLocks noChangeArrowheads="1"/>
          </p:cNvSpPr>
          <p:nvPr/>
        </p:nvSpPr>
        <p:spPr bwMode="auto">
          <a:xfrm>
            <a:off x="5097463" y="2328863"/>
            <a:ext cx="857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0</a:t>
            </a:r>
          </a:p>
        </p:txBody>
      </p:sp>
      <p:sp>
        <p:nvSpPr>
          <p:cNvPr id="971802" name="Text Box 26"/>
          <p:cNvSpPr txBox="1">
            <a:spLocks noChangeArrowheads="1"/>
          </p:cNvSpPr>
          <p:nvPr/>
        </p:nvSpPr>
        <p:spPr bwMode="auto">
          <a:xfrm>
            <a:off x="7542213" y="1801813"/>
            <a:ext cx="91122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Oceanic zone</a:t>
            </a:r>
          </a:p>
        </p:txBody>
      </p:sp>
      <p:sp>
        <p:nvSpPr>
          <p:cNvPr id="971803" name="Text Box 27"/>
          <p:cNvSpPr txBox="1">
            <a:spLocks noChangeArrowheads="1"/>
          </p:cNvSpPr>
          <p:nvPr/>
        </p:nvSpPr>
        <p:spPr bwMode="auto">
          <a:xfrm>
            <a:off x="6386513" y="1808163"/>
            <a:ext cx="8159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Neritic zone</a:t>
            </a:r>
          </a:p>
        </p:txBody>
      </p:sp>
      <p:sp>
        <p:nvSpPr>
          <p:cNvPr id="971804" name="Text Box 28"/>
          <p:cNvSpPr txBox="1">
            <a:spLocks noChangeArrowheads="1"/>
          </p:cNvSpPr>
          <p:nvPr/>
        </p:nvSpPr>
        <p:spPr bwMode="auto">
          <a:xfrm>
            <a:off x="5859463" y="1516063"/>
            <a:ext cx="974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1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Intertidal zone</a:t>
            </a:r>
          </a:p>
        </p:txBody>
      </p:sp>
      <p:sp>
        <p:nvSpPr>
          <p:cNvPr id="971805" name="Line 29"/>
          <p:cNvSpPr>
            <a:spLocks noChangeShapeType="1"/>
          </p:cNvSpPr>
          <p:nvPr/>
        </p:nvSpPr>
        <p:spPr bwMode="auto">
          <a:xfrm>
            <a:off x="6307138" y="1706563"/>
            <a:ext cx="0" cy="347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1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066800"/>
            <a:ext cx="8534400" cy="57118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600"/>
              <a:t>The upper </a:t>
            </a:r>
            <a:r>
              <a:rPr lang="en-US" sz="2600" b="1">
                <a:solidFill>
                  <a:srgbClr val="D50002"/>
                </a:solidFill>
              </a:rPr>
              <a:t>photic zone</a:t>
            </a:r>
            <a:r>
              <a:rPr lang="en-US" sz="2600" b="1"/>
              <a:t> </a:t>
            </a:r>
            <a:r>
              <a:rPr lang="en-US" sz="2600"/>
              <a:t>has sufficient</a:t>
            </a:r>
            <a:r>
              <a:rPr lang="en-US" sz="2600">
                <a:solidFill>
                  <a:srgbClr val="D50002"/>
                </a:solidFill>
              </a:rPr>
              <a:t> light</a:t>
            </a:r>
            <a:r>
              <a:rPr lang="en-US" sz="2600"/>
              <a:t> for </a:t>
            </a:r>
            <a:r>
              <a:rPr lang="en-US" sz="2600">
                <a:solidFill>
                  <a:srgbClr val="D50002"/>
                </a:solidFill>
              </a:rPr>
              <a:t>photosynthesis</a:t>
            </a:r>
            <a:r>
              <a:rPr lang="en-US" sz="2600"/>
              <a:t> while the lower </a:t>
            </a:r>
            <a:r>
              <a:rPr lang="en-US" sz="2600" b="1"/>
              <a:t>aphotic </a:t>
            </a:r>
            <a:r>
              <a:rPr lang="en-US" sz="2600"/>
              <a:t>zone receives little light.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600"/>
              <a:t>The organic and inorganic sediment at the </a:t>
            </a:r>
            <a:r>
              <a:rPr lang="en-US" sz="2600">
                <a:solidFill>
                  <a:srgbClr val="D50002"/>
                </a:solidFill>
              </a:rPr>
              <a:t>bottom </a:t>
            </a:r>
            <a:r>
              <a:rPr lang="en-US" sz="2600"/>
              <a:t>of all aquatic zones is called the </a:t>
            </a:r>
            <a:r>
              <a:rPr lang="en-US" sz="2600" b="1">
                <a:solidFill>
                  <a:srgbClr val="D50002"/>
                </a:solidFill>
              </a:rPr>
              <a:t>benthic zone</a:t>
            </a:r>
            <a:r>
              <a:rPr lang="en-US" sz="2600" b="1"/>
              <a:t>.</a:t>
            </a:r>
            <a:r>
              <a:rPr lang="en-US" sz="2600"/>
              <a:t>  The communities of organisms in the benthic zone are collectively called the </a:t>
            </a:r>
            <a:r>
              <a:rPr lang="en-US" sz="2600" b="1"/>
              <a:t>benthos.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600" b="1">
                <a:solidFill>
                  <a:srgbClr val="D50002"/>
                </a:solidFill>
              </a:rPr>
              <a:t>Detritus</a:t>
            </a:r>
            <a:r>
              <a:rPr lang="en-US" sz="2600">
                <a:solidFill>
                  <a:srgbClr val="D50002"/>
                </a:solidFill>
              </a:rPr>
              <a:t>, dead organic matter</a:t>
            </a:r>
            <a:r>
              <a:rPr lang="en-US" sz="2600"/>
              <a:t>, falls from the productive surface water and is an important source of food.</a:t>
            </a:r>
          </a:p>
          <a:p>
            <a:pPr>
              <a:lnSpc>
                <a:spcPct val="90000"/>
              </a:lnSpc>
            </a:pPr>
            <a:r>
              <a:rPr lang="en-US" sz="2600"/>
              <a:t>The most extensive part of the ocean is the </a:t>
            </a:r>
            <a:r>
              <a:rPr lang="en-US" sz="2600" b="1"/>
              <a:t>abyssal zone </a:t>
            </a:r>
            <a:r>
              <a:rPr lang="en-US" sz="2600"/>
              <a:t>with a depth of 2,000 to 6,000 m.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endParaRPr lang="en-US" sz="2600" b="1"/>
          </a:p>
        </p:txBody>
      </p:sp>
    </p:spTree>
    <p:extLst>
      <p:ext uri="{BB962C8B-B14F-4D97-AF65-F5344CB8AC3E}">
        <p14:creationId xmlns:p14="http://schemas.microsoft.com/office/powerpoint/2010/main" val="42911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163638"/>
            <a:ext cx="8534400" cy="4438650"/>
          </a:xfrm>
        </p:spPr>
        <p:txBody>
          <a:bodyPr/>
          <a:lstStyle/>
          <a:p>
            <a:r>
              <a:rPr lang="en-US" sz="3000"/>
              <a:t>In oceans and most lakes, a temperature boundary called the </a:t>
            </a:r>
            <a:r>
              <a:rPr lang="en-US" sz="3000" b="1">
                <a:solidFill>
                  <a:srgbClr val="D50002"/>
                </a:solidFill>
              </a:rPr>
              <a:t>thermocline </a:t>
            </a:r>
            <a:r>
              <a:rPr lang="en-US" sz="3000">
                <a:solidFill>
                  <a:srgbClr val="D50002"/>
                </a:solidFill>
              </a:rPr>
              <a:t>separates the warm upper layer from the cold deeper water</a:t>
            </a:r>
            <a:r>
              <a:rPr lang="en-US" sz="3000"/>
              <a:t>.</a:t>
            </a:r>
          </a:p>
          <a:p>
            <a:r>
              <a:rPr lang="en-US" sz="3000"/>
              <a:t>Many lakes undergo a semiannual mixing of their waters called </a:t>
            </a:r>
            <a:r>
              <a:rPr lang="en-US" sz="3000" b="1"/>
              <a:t>turnover. </a:t>
            </a:r>
          </a:p>
          <a:p>
            <a:r>
              <a:rPr lang="en-US" sz="3000" i="1">
                <a:solidFill>
                  <a:srgbClr val="D50002"/>
                </a:solidFill>
              </a:rPr>
              <a:t>Turnover mixes oxygenated water from the surface with nutrient-rich water from the bottom.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288423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42" name="Picture 2" descr="52_17LakeTurnover_5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487613"/>
            <a:ext cx="8548687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43" name="Rectangle 3"/>
          <p:cNvSpPr>
            <a:spLocks noChangeArrowheads="1"/>
          </p:cNvSpPr>
          <p:nvPr/>
        </p:nvSpPr>
        <p:spPr bwMode="auto">
          <a:xfrm>
            <a:off x="152400" y="228600"/>
            <a:ext cx="7620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sz="2400">
                <a:solidFill>
                  <a:srgbClr val="D50002"/>
                </a:solidFill>
              </a:rPr>
              <a:t>Seasonal turnover in lakes with winter ice cover</a:t>
            </a:r>
            <a:r>
              <a:rPr kumimoji="0" lang="en-US" sz="4400">
                <a:solidFill>
                  <a:schemeClr val="tx2"/>
                </a:solidFill>
              </a:rPr>
              <a:t/>
            </a:r>
            <a:br>
              <a:rPr kumimoji="0" lang="en-US" sz="4400">
                <a:solidFill>
                  <a:schemeClr val="tx2"/>
                </a:solidFill>
              </a:rPr>
            </a:br>
            <a:endParaRPr kumimoji="0" lang="en-US" sz="4400">
              <a:solidFill>
                <a:schemeClr val="tx2"/>
              </a:solidFill>
            </a:endParaRPr>
          </a:p>
        </p:txBody>
      </p:sp>
      <p:sp>
        <p:nvSpPr>
          <p:cNvPr id="1085444" name="Text Box 4"/>
          <p:cNvSpPr txBox="1">
            <a:spLocks noChangeArrowheads="1"/>
          </p:cNvSpPr>
          <p:nvPr/>
        </p:nvSpPr>
        <p:spPr bwMode="auto">
          <a:xfrm>
            <a:off x="442913" y="2557463"/>
            <a:ext cx="5746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3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Winter</a:t>
            </a:r>
          </a:p>
        </p:txBody>
      </p:sp>
      <p:sp>
        <p:nvSpPr>
          <p:cNvPr id="1085445" name="Text Box 5"/>
          <p:cNvSpPr txBox="1">
            <a:spLocks noChangeArrowheads="1"/>
          </p:cNvSpPr>
          <p:nvPr/>
        </p:nvSpPr>
        <p:spPr bwMode="auto">
          <a:xfrm>
            <a:off x="8459788" y="3611563"/>
            <a:ext cx="76200" cy="8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4º</a:t>
            </a:r>
          </a:p>
        </p:txBody>
      </p:sp>
      <p:sp>
        <p:nvSpPr>
          <p:cNvPr id="1085446" name="Text Box 6"/>
          <p:cNvSpPr txBox="1">
            <a:spLocks noChangeArrowheads="1"/>
          </p:cNvSpPr>
          <p:nvPr/>
        </p:nvSpPr>
        <p:spPr bwMode="auto">
          <a:xfrm>
            <a:off x="8394700" y="3689350"/>
            <a:ext cx="762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4º</a:t>
            </a:r>
          </a:p>
        </p:txBody>
      </p:sp>
      <p:sp>
        <p:nvSpPr>
          <p:cNvPr id="1085447" name="Text Box 7"/>
          <p:cNvSpPr txBox="1">
            <a:spLocks noChangeArrowheads="1"/>
          </p:cNvSpPr>
          <p:nvPr/>
        </p:nvSpPr>
        <p:spPr bwMode="auto">
          <a:xfrm>
            <a:off x="8348663" y="3776663"/>
            <a:ext cx="76200" cy="8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4º</a:t>
            </a:r>
          </a:p>
        </p:txBody>
      </p:sp>
      <p:sp>
        <p:nvSpPr>
          <p:cNvPr id="1085448" name="Text Box 8"/>
          <p:cNvSpPr txBox="1">
            <a:spLocks noChangeArrowheads="1"/>
          </p:cNvSpPr>
          <p:nvPr/>
        </p:nvSpPr>
        <p:spPr bwMode="auto">
          <a:xfrm>
            <a:off x="8255000" y="3911600"/>
            <a:ext cx="131763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4ºC</a:t>
            </a:r>
          </a:p>
        </p:txBody>
      </p:sp>
      <p:sp>
        <p:nvSpPr>
          <p:cNvPr id="1085449" name="Text Box 9"/>
          <p:cNvSpPr txBox="1">
            <a:spLocks noChangeArrowheads="1"/>
          </p:cNvSpPr>
          <p:nvPr/>
        </p:nvSpPr>
        <p:spPr bwMode="auto">
          <a:xfrm>
            <a:off x="8537575" y="3522663"/>
            <a:ext cx="85725" cy="8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4º</a:t>
            </a:r>
          </a:p>
        </p:txBody>
      </p:sp>
      <p:sp>
        <p:nvSpPr>
          <p:cNvPr id="1085450" name="Text Box 10"/>
          <p:cNvSpPr txBox="1">
            <a:spLocks noChangeArrowheads="1"/>
          </p:cNvSpPr>
          <p:nvPr/>
        </p:nvSpPr>
        <p:spPr bwMode="auto">
          <a:xfrm>
            <a:off x="8694738" y="3452813"/>
            <a:ext cx="106362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4º</a:t>
            </a:r>
          </a:p>
        </p:txBody>
      </p:sp>
      <p:sp>
        <p:nvSpPr>
          <p:cNvPr id="1085451" name="Text Box 11"/>
          <p:cNvSpPr txBox="1">
            <a:spLocks noChangeArrowheads="1"/>
          </p:cNvSpPr>
          <p:nvPr/>
        </p:nvSpPr>
        <p:spPr bwMode="auto">
          <a:xfrm>
            <a:off x="2576513" y="2557463"/>
            <a:ext cx="5746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3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Spring</a:t>
            </a:r>
          </a:p>
        </p:txBody>
      </p:sp>
      <p:sp>
        <p:nvSpPr>
          <p:cNvPr id="1085452" name="Text Box 12"/>
          <p:cNvSpPr txBox="1">
            <a:spLocks noChangeArrowheads="1"/>
          </p:cNvSpPr>
          <p:nvPr/>
        </p:nvSpPr>
        <p:spPr bwMode="auto">
          <a:xfrm>
            <a:off x="4722813" y="2551113"/>
            <a:ext cx="66357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3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Summer</a:t>
            </a:r>
          </a:p>
        </p:txBody>
      </p:sp>
      <p:sp>
        <p:nvSpPr>
          <p:cNvPr id="1085453" name="Text Box 13"/>
          <p:cNvSpPr txBox="1">
            <a:spLocks noChangeArrowheads="1"/>
          </p:cNvSpPr>
          <p:nvPr/>
        </p:nvSpPr>
        <p:spPr bwMode="auto">
          <a:xfrm>
            <a:off x="6854825" y="2559050"/>
            <a:ext cx="66357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3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Autumn</a:t>
            </a:r>
          </a:p>
        </p:txBody>
      </p:sp>
      <p:sp>
        <p:nvSpPr>
          <p:cNvPr id="1085454" name="Text Box 14"/>
          <p:cNvSpPr txBox="1">
            <a:spLocks noChangeArrowheads="1"/>
          </p:cNvSpPr>
          <p:nvPr/>
        </p:nvSpPr>
        <p:spPr bwMode="auto">
          <a:xfrm>
            <a:off x="4714875" y="4037013"/>
            <a:ext cx="99377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8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Thermocline</a:t>
            </a:r>
            <a:endParaRPr kumimoji="0" lang="en-US" sz="13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85455" name="Line 15"/>
          <p:cNvSpPr>
            <a:spLocks noChangeShapeType="1"/>
          </p:cNvSpPr>
          <p:nvPr/>
        </p:nvSpPr>
        <p:spPr bwMode="auto">
          <a:xfrm flipV="1">
            <a:off x="4884738" y="3654425"/>
            <a:ext cx="279400" cy="388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56" name="Text Box 16"/>
          <p:cNvSpPr txBox="1">
            <a:spLocks noChangeArrowheads="1"/>
          </p:cNvSpPr>
          <p:nvPr/>
        </p:nvSpPr>
        <p:spPr bwMode="auto">
          <a:xfrm>
            <a:off x="4179888" y="3616325"/>
            <a:ext cx="76200" cy="8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4º</a:t>
            </a:r>
          </a:p>
        </p:txBody>
      </p:sp>
      <p:sp>
        <p:nvSpPr>
          <p:cNvPr id="1085457" name="Text Box 17"/>
          <p:cNvSpPr txBox="1">
            <a:spLocks noChangeArrowheads="1"/>
          </p:cNvSpPr>
          <p:nvPr/>
        </p:nvSpPr>
        <p:spPr bwMode="auto">
          <a:xfrm>
            <a:off x="4114800" y="3694113"/>
            <a:ext cx="762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4º</a:t>
            </a:r>
          </a:p>
        </p:txBody>
      </p:sp>
      <p:sp>
        <p:nvSpPr>
          <p:cNvPr id="1085458" name="Text Box 18"/>
          <p:cNvSpPr txBox="1">
            <a:spLocks noChangeArrowheads="1"/>
          </p:cNvSpPr>
          <p:nvPr/>
        </p:nvSpPr>
        <p:spPr bwMode="auto">
          <a:xfrm>
            <a:off x="4068763" y="3781425"/>
            <a:ext cx="76200" cy="8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4º</a:t>
            </a:r>
          </a:p>
        </p:txBody>
      </p:sp>
      <p:sp>
        <p:nvSpPr>
          <p:cNvPr id="1085459" name="Text Box 19"/>
          <p:cNvSpPr txBox="1">
            <a:spLocks noChangeArrowheads="1"/>
          </p:cNvSpPr>
          <p:nvPr/>
        </p:nvSpPr>
        <p:spPr bwMode="auto">
          <a:xfrm>
            <a:off x="3975100" y="3916363"/>
            <a:ext cx="131763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4ºC</a:t>
            </a:r>
          </a:p>
        </p:txBody>
      </p:sp>
      <p:sp>
        <p:nvSpPr>
          <p:cNvPr id="1085460" name="Text Box 20"/>
          <p:cNvSpPr txBox="1">
            <a:spLocks noChangeArrowheads="1"/>
          </p:cNvSpPr>
          <p:nvPr/>
        </p:nvSpPr>
        <p:spPr bwMode="auto">
          <a:xfrm>
            <a:off x="4257675" y="3527425"/>
            <a:ext cx="85725" cy="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4º</a:t>
            </a:r>
          </a:p>
        </p:txBody>
      </p:sp>
      <p:sp>
        <p:nvSpPr>
          <p:cNvPr id="1085461" name="Text Box 21"/>
          <p:cNvSpPr txBox="1">
            <a:spLocks noChangeArrowheads="1"/>
          </p:cNvSpPr>
          <p:nvPr/>
        </p:nvSpPr>
        <p:spPr bwMode="auto">
          <a:xfrm>
            <a:off x="4414838" y="3457575"/>
            <a:ext cx="106362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4º</a:t>
            </a:r>
          </a:p>
        </p:txBody>
      </p:sp>
      <p:sp>
        <p:nvSpPr>
          <p:cNvPr id="1085462" name="Text Box 22"/>
          <p:cNvSpPr txBox="1">
            <a:spLocks noChangeArrowheads="1"/>
          </p:cNvSpPr>
          <p:nvPr/>
        </p:nvSpPr>
        <p:spPr bwMode="auto">
          <a:xfrm>
            <a:off x="2038350" y="3621088"/>
            <a:ext cx="76200" cy="8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4º</a:t>
            </a:r>
          </a:p>
        </p:txBody>
      </p:sp>
      <p:sp>
        <p:nvSpPr>
          <p:cNvPr id="1085463" name="Text Box 23"/>
          <p:cNvSpPr txBox="1">
            <a:spLocks noChangeArrowheads="1"/>
          </p:cNvSpPr>
          <p:nvPr/>
        </p:nvSpPr>
        <p:spPr bwMode="auto">
          <a:xfrm>
            <a:off x="1984375" y="3697288"/>
            <a:ext cx="762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4º</a:t>
            </a:r>
          </a:p>
        </p:txBody>
      </p:sp>
      <p:sp>
        <p:nvSpPr>
          <p:cNvPr id="1085464" name="Text Box 24"/>
          <p:cNvSpPr txBox="1">
            <a:spLocks noChangeArrowheads="1"/>
          </p:cNvSpPr>
          <p:nvPr/>
        </p:nvSpPr>
        <p:spPr bwMode="auto">
          <a:xfrm>
            <a:off x="1933575" y="3784600"/>
            <a:ext cx="76200" cy="8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4º</a:t>
            </a:r>
          </a:p>
        </p:txBody>
      </p:sp>
      <p:sp>
        <p:nvSpPr>
          <p:cNvPr id="1085465" name="Text Box 25"/>
          <p:cNvSpPr txBox="1">
            <a:spLocks noChangeArrowheads="1"/>
          </p:cNvSpPr>
          <p:nvPr/>
        </p:nvSpPr>
        <p:spPr bwMode="auto">
          <a:xfrm>
            <a:off x="1844675" y="3914775"/>
            <a:ext cx="131763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4ºC</a:t>
            </a:r>
          </a:p>
        </p:txBody>
      </p:sp>
      <p:sp>
        <p:nvSpPr>
          <p:cNvPr id="1085466" name="Text Box 26"/>
          <p:cNvSpPr txBox="1">
            <a:spLocks noChangeArrowheads="1"/>
          </p:cNvSpPr>
          <p:nvPr/>
        </p:nvSpPr>
        <p:spPr bwMode="auto">
          <a:xfrm>
            <a:off x="2120900" y="3524250"/>
            <a:ext cx="85725" cy="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2º</a:t>
            </a:r>
          </a:p>
        </p:txBody>
      </p:sp>
      <p:sp>
        <p:nvSpPr>
          <p:cNvPr id="1085467" name="Text Box 27"/>
          <p:cNvSpPr txBox="1">
            <a:spLocks noChangeArrowheads="1"/>
          </p:cNvSpPr>
          <p:nvPr/>
        </p:nvSpPr>
        <p:spPr bwMode="auto">
          <a:xfrm>
            <a:off x="2279650" y="3457575"/>
            <a:ext cx="90488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0º</a:t>
            </a:r>
          </a:p>
        </p:txBody>
      </p:sp>
      <p:sp>
        <p:nvSpPr>
          <p:cNvPr id="1085468" name="Text Box 28"/>
          <p:cNvSpPr txBox="1">
            <a:spLocks noChangeArrowheads="1"/>
          </p:cNvSpPr>
          <p:nvPr/>
        </p:nvSpPr>
        <p:spPr bwMode="auto">
          <a:xfrm>
            <a:off x="6116638" y="3906838"/>
            <a:ext cx="131762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4ºC</a:t>
            </a:r>
          </a:p>
        </p:txBody>
      </p:sp>
      <p:sp>
        <p:nvSpPr>
          <p:cNvPr id="1085469" name="Text Box 29"/>
          <p:cNvSpPr txBox="1">
            <a:spLocks noChangeArrowheads="1"/>
          </p:cNvSpPr>
          <p:nvPr/>
        </p:nvSpPr>
        <p:spPr bwMode="auto">
          <a:xfrm>
            <a:off x="6181725" y="3827463"/>
            <a:ext cx="76200" cy="8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5º</a:t>
            </a:r>
          </a:p>
        </p:txBody>
      </p:sp>
      <p:sp>
        <p:nvSpPr>
          <p:cNvPr id="1085470" name="Text Box 30"/>
          <p:cNvSpPr txBox="1">
            <a:spLocks noChangeArrowheads="1"/>
          </p:cNvSpPr>
          <p:nvPr/>
        </p:nvSpPr>
        <p:spPr bwMode="auto">
          <a:xfrm>
            <a:off x="6223000" y="3741738"/>
            <a:ext cx="76200" cy="8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6º</a:t>
            </a:r>
          </a:p>
        </p:txBody>
      </p:sp>
      <p:sp>
        <p:nvSpPr>
          <p:cNvPr id="1085471" name="Text Box 31"/>
          <p:cNvSpPr txBox="1">
            <a:spLocks noChangeArrowheads="1"/>
          </p:cNvSpPr>
          <p:nvPr/>
        </p:nvSpPr>
        <p:spPr bwMode="auto">
          <a:xfrm>
            <a:off x="6284913" y="3662363"/>
            <a:ext cx="76200" cy="8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8º</a:t>
            </a:r>
          </a:p>
        </p:txBody>
      </p:sp>
      <p:sp>
        <p:nvSpPr>
          <p:cNvPr id="1085472" name="Text Box 32"/>
          <p:cNvSpPr txBox="1">
            <a:spLocks noChangeArrowheads="1"/>
          </p:cNvSpPr>
          <p:nvPr/>
        </p:nvSpPr>
        <p:spPr bwMode="auto">
          <a:xfrm>
            <a:off x="6326188" y="3590925"/>
            <a:ext cx="109537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18º</a:t>
            </a:r>
          </a:p>
        </p:txBody>
      </p:sp>
      <p:sp>
        <p:nvSpPr>
          <p:cNvPr id="1085473" name="Text Box 33"/>
          <p:cNvSpPr txBox="1">
            <a:spLocks noChangeArrowheads="1"/>
          </p:cNvSpPr>
          <p:nvPr/>
        </p:nvSpPr>
        <p:spPr bwMode="auto">
          <a:xfrm>
            <a:off x="6388100" y="3513138"/>
            <a:ext cx="127000" cy="8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20º</a:t>
            </a:r>
          </a:p>
        </p:txBody>
      </p:sp>
      <p:sp>
        <p:nvSpPr>
          <p:cNvPr id="1085474" name="Text Box 34"/>
          <p:cNvSpPr txBox="1">
            <a:spLocks noChangeArrowheads="1"/>
          </p:cNvSpPr>
          <p:nvPr/>
        </p:nvSpPr>
        <p:spPr bwMode="auto">
          <a:xfrm>
            <a:off x="6521450" y="3446463"/>
            <a:ext cx="109538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6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22º</a:t>
            </a:r>
          </a:p>
        </p:txBody>
      </p:sp>
    </p:spTree>
    <p:extLst>
      <p:ext uri="{BB962C8B-B14F-4D97-AF65-F5344CB8AC3E}">
        <p14:creationId xmlns:p14="http://schemas.microsoft.com/office/powerpoint/2010/main" val="47145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066800"/>
            <a:ext cx="8534400" cy="277973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600" dirty="0"/>
              <a:t>Major aquatic biomes can be characterized by their physical environment, chemical environment, geological features, photosynthetic organisms, and heterotrophs.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endParaRPr lang="en-US" sz="2600" dirty="0"/>
          </a:p>
        </p:txBody>
      </p:sp>
      <p:sp>
        <p:nvSpPr>
          <p:cNvPr id="975876" name="Rectangle 4"/>
          <p:cNvSpPr>
            <a:spLocks noChangeArrowheads="1"/>
          </p:cNvSpPr>
          <p:nvPr/>
        </p:nvSpPr>
        <p:spPr bwMode="auto">
          <a:xfrm>
            <a:off x="381000" y="327025"/>
            <a:ext cx="3276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kumimoji="0" lang="en-US" sz="2600" b="1">
                <a:solidFill>
                  <a:schemeClr val="tx1"/>
                </a:solidFill>
              </a:rPr>
              <a:t>Aquatic Biomes</a:t>
            </a:r>
          </a:p>
        </p:txBody>
      </p:sp>
    </p:spTree>
    <p:extLst>
      <p:ext uri="{BB962C8B-B14F-4D97-AF65-F5344CB8AC3E}">
        <p14:creationId xmlns:p14="http://schemas.microsoft.com/office/powerpoint/2010/main" val="388603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6" name="Rectangle 4"/>
          <p:cNvSpPr>
            <a:spLocks noChangeArrowheads="1"/>
          </p:cNvSpPr>
          <p:nvPr/>
        </p:nvSpPr>
        <p:spPr bwMode="auto">
          <a:xfrm>
            <a:off x="133350" y="762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76200"/>
            <a:ext cx="8153400" cy="1325563"/>
          </a:xfrm>
        </p:spPr>
        <p:txBody>
          <a:bodyPr>
            <a:noAutofit/>
          </a:bodyPr>
          <a:lstStyle/>
          <a:p>
            <a:r>
              <a:rPr lang="en-US" sz="3200" dirty="0"/>
              <a:t>The structure and distribution of terrestrial biomes are controlled by climate and disturbance</a:t>
            </a:r>
            <a:endParaRPr lang="en-US" sz="2000" dirty="0"/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600200"/>
            <a:ext cx="8534400" cy="4778375"/>
          </a:xfrm>
        </p:spPr>
        <p:txBody>
          <a:bodyPr/>
          <a:lstStyle/>
          <a:p>
            <a:r>
              <a:rPr lang="en-US" sz="2600"/>
              <a:t>Climate is very important in determining the terrestrial biomes in certain areas.</a:t>
            </a:r>
          </a:p>
          <a:p>
            <a:r>
              <a:rPr lang="en-US" sz="2600"/>
              <a:t>Biome patterns can be modified by </a:t>
            </a:r>
            <a:r>
              <a:rPr lang="en-US" sz="2600" b="1"/>
              <a:t>disturbance </a:t>
            </a:r>
            <a:r>
              <a:rPr lang="en-US" sz="2600"/>
              <a:t>such as a storm, fire, or human activity.</a:t>
            </a:r>
          </a:p>
          <a:p>
            <a:r>
              <a:rPr lang="en-US" sz="2600"/>
              <a:t>Climate has a great impact on the distribution of organisms.</a:t>
            </a:r>
          </a:p>
          <a:p>
            <a:r>
              <a:rPr lang="en-US" sz="2600"/>
              <a:t>This can be illustrated with a </a:t>
            </a:r>
            <a:r>
              <a:rPr lang="en-US" sz="2600" b="1"/>
              <a:t>climograph</a:t>
            </a:r>
            <a:r>
              <a:rPr lang="en-US" sz="2600"/>
              <a:t>, a plot of the temperature and precipitation in a region.</a:t>
            </a:r>
          </a:p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13139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261" name="Picture 5" descr="52_19TerresBiomesMap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570038"/>
            <a:ext cx="8548687" cy="379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2262" name="Rectangle 6"/>
          <p:cNvSpPr>
            <a:spLocks noChangeArrowheads="1"/>
          </p:cNvSpPr>
          <p:nvPr/>
        </p:nvSpPr>
        <p:spPr bwMode="auto">
          <a:xfrm>
            <a:off x="152400" y="228600"/>
            <a:ext cx="7391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sz="2400">
                <a:solidFill>
                  <a:srgbClr val="D50002"/>
                </a:solidFill>
              </a:rPr>
              <a:t>   The distribution of major terrestrial biomes</a:t>
            </a:r>
            <a:r>
              <a:rPr kumimoji="0" lang="en-US" sz="4400">
                <a:solidFill>
                  <a:schemeClr val="tx2"/>
                </a:solidFill>
              </a:rPr>
              <a:t/>
            </a:r>
            <a:br>
              <a:rPr kumimoji="0" lang="en-US" sz="4400">
                <a:solidFill>
                  <a:schemeClr val="tx2"/>
                </a:solidFill>
              </a:rPr>
            </a:br>
            <a:endParaRPr kumimoji="0" lang="en-US" sz="4400">
              <a:solidFill>
                <a:schemeClr val="tx2"/>
              </a:solidFill>
            </a:endParaRPr>
          </a:p>
        </p:txBody>
      </p:sp>
      <p:sp>
        <p:nvSpPr>
          <p:cNvPr id="992263" name="Text Box 7"/>
          <p:cNvSpPr txBox="1">
            <a:spLocks noChangeArrowheads="1"/>
          </p:cNvSpPr>
          <p:nvPr/>
        </p:nvSpPr>
        <p:spPr bwMode="auto">
          <a:xfrm>
            <a:off x="7408863" y="1604963"/>
            <a:ext cx="120332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Tropical forest</a:t>
            </a:r>
            <a:endParaRPr kumimoji="0" lang="en-US" sz="18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92264" name="Text Box 8"/>
          <p:cNvSpPr txBox="1">
            <a:spLocks noChangeArrowheads="1"/>
          </p:cNvSpPr>
          <p:nvPr/>
        </p:nvSpPr>
        <p:spPr bwMode="auto">
          <a:xfrm>
            <a:off x="7415213" y="1922463"/>
            <a:ext cx="73977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Savanna</a:t>
            </a:r>
            <a:endParaRPr kumimoji="0" lang="en-US" sz="18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92265" name="Text Box 9"/>
          <p:cNvSpPr txBox="1">
            <a:spLocks noChangeArrowheads="1"/>
          </p:cNvSpPr>
          <p:nvPr/>
        </p:nvSpPr>
        <p:spPr bwMode="auto">
          <a:xfrm>
            <a:off x="7421563" y="2239963"/>
            <a:ext cx="5429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Desert</a:t>
            </a:r>
            <a:endParaRPr kumimoji="0" lang="en-US" sz="18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92266" name="Text Box 10"/>
          <p:cNvSpPr txBox="1">
            <a:spLocks noChangeArrowheads="1"/>
          </p:cNvSpPr>
          <p:nvPr/>
        </p:nvSpPr>
        <p:spPr bwMode="auto">
          <a:xfrm>
            <a:off x="7421563" y="2557463"/>
            <a:ext cx="84772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Chaparral</a:t>
            </a:r>
            <a:endParaRPr kumimoji="0" lang="en-US" sz="18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92267" name="Text Box 11"/>
          <p:cNvSpPr txBox="1">
            <a:spLocks noChangeArrowheads="1"/>
          </p:cNvSpPr>
          <p:nvPr/>
        </p:nvSpPr>
        <p:spPr bwMode="auto">
          <a:xfrm>
            <a:off x="7421563" y="2874963"/>
            <a:ext cx="9112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Temperate</a:t>
            </a:r>
          </a:p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grassland</a:t>
            </a:r>
            <a:endParaRPr kumimoji="0" lang="en-US" sz="18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92268" name="Text Box 12"/>
          <p:cNvSpPr txBox="1">
            <a:spLocks noChangeArrowheads="1"/>
          </p:cNvSpPr>
          <p:nvPr/>
        </p:nvSpPr>
        <p:spPr bwMode="auto">
          <a:xfrm>
            <a:off x="7421563" y="3344863"/>
            <a:ext cx="13684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Temperate</a:t>
            </a:r>
          </a:p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broadleaf forest</a:t>
            </a:r>
            <a:endParaRPr kumimoji="0" lang="en-US" sz="18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92269" name="Text Box 13"/>
          <p:cNvSpPr txBox="1">
            <a:spLocks noChangeArrowheads="1"/>
          </p:cNvSpPr>
          <p:nvPr/>
        </p:nvSpPr>
        <p:spPr bwMode="auto">
          <a:xfrm>
            <a:off x="7434263" y="3783013"/>
            <a:ext cx="13684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Northern</a:t>
            </a:r>
          </a:p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coniferous forest</a:t>
            </a:r>
            <a:endParaRPr kumimoji="0" lang="en-US" sz="18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92270" name="Text Box 14"/>
          <p:cNvSpPr txBox="1">
            <a:spLocks noChangeArrowheads="1"/>
          </p:cNvSpPr>
          <p:nvPr/>
        </p:nvSpPr>
        <p:spPr bwMode="auto">
          <a:xfrm>
            <a:off x="7415213" y="4208463"/>
            <a:ext cx="6381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Tundra</a:t>
            </a:r>
            <a:endParaRPr kumimoji="0" lang="en-US" sz="18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92271" name="Text Box 15"/>
          <p:cNvSpPr txBox="1">
            <a:spLocks noChangeArrowheads="1"/>
          </p:cNvSpPr>
          <p:nvPr/>
        </p:nvSpPr>
        <p:spPr bwMode="auto">
          <a:xfrm>
            <a:off x="7415213" y="4532313"/>
            <a:ext cx="137477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High mountains</a:t>
            </a:r>
            <a:endParaRPr kumimoji="0" lang="en-US" sz="18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92272" name="Text Box 16"/>
          <p:cNvSpPr txBox="1">
            <a:spLocks noChangeArrowheads="1"/>
          </p:cNvSpPr>
          <p:nvPr/>
        </p:nvSpPr>
        <p:spPr bwMode="auto">
          <a:xfrm>
            <a:off x="7421563" y="4849813"/>
            <a:ext cx="784225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Polar ice</a:t>
            </a:r>
            <a:endParaRPr kumimoji="0" lang="en-US" sz="18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92273" name="Text Box 17"/>
          <p:cNvSpPr txBox="1">
            <a:spLocks noChangeArrowheads="1"/>
          </p:cNvSpPr>
          <p:nvPr/>
        </p:nvSpPr>
        <p:spPr bwMode="auto">
          <a:xfrm>
            <a:off x="1084263" y="2620963"/>
            <a:ext cx="40957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30ºN</a:t>
            </a:r>
            <a:endParaRPr kumimoji="0" lang="en-US" sz="18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92274" name="Text Box 18"/>
          <p:cNvSpPr txBox="1">
            <a:spLocks noChangeArrowheads="1"/>
          </p:cNvSpPr>
          <p:nvPr/>
        </p:nvSpPr>
        <p:spPr bwMode="auto">
          <a:xfrm>
            <a:off x="950913" y="2881313"/>
            <a:ext cx="7778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Tropic of</a:t>
            </a:r>
          </a:p>
          <a:p>
            <a:pPr>
              <a:lnSpc>
                <a:spcPct val="7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Cancer</a:t>
            </a:r>
            <a:endParaRPr kumimoji="0" lang="en-US" sz="18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92275" name="Text Box 19"/>
          <p:cNvSpPr txBox="1">
            <a:spLocks noChangeArrowheads="1"/>
          </p:cNvSpPr>
          <p:nvPr/>
        </p:nvSpPr>
        <p:spPr bwMode="auto">
          <a:xfrm>
            <a:off x="1039813" y="3287713"/>
            <a:ext cx="7016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Equator</a:t>
            </a:r>
            <a:endParaRPr kumimoji="0" lang="en-US" sz="18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92276" name="Text Box 20"/>
          <p:cNvSpPr txBox="1">
            <a:spLocks noChangeArrowheads="1"/>
          </p:cNvSpPr>
          <p:nvPr/>
        </p:nvSpPr>
        <p:spPr bwMode="auto">
          <a:xfrm>
            <a:off x="1135063" y="3503613"/>
            <a:ext cx="8286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Tropic of</a:t>
            </a:r>
          </a:p>
          <a:p>
            <a:pPr>
              <a:lnSpc>
                <a:spcPct val="7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Capricorn</a:t>
            </a:r>
            <a:endParaRPr kumimoji="0" lang="en-US" sz="18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92277" name="Text Box 21"/>
          <p:cNvSpPr txBox="1">
            <a:spLocks noChangeArrowheads="1"/>
          </p:cNvSpPr>
          <p:nvPr/>
        </p:nvSpPr>
        <p:spPr bwMode="auto">
          <a:xfrm>
            <a:off x="1065213" y="3922713"/>
            <a:ext cx="40957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30ºS</a:t>
            </a:r>
            <a:endParaRPr kumimoji="0" lang="en-US" sz="18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4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76200"/>
            <a:ext cx="8534400" cy="914400"/>
          </a:xfrm>
        </p:spPr>
        <p:txBody>
          <a:bodyPr>
            <a:noAutofit/>
          </a:bodyPr>
          <a:lstStyle/>
          <a:p>
            <a:pPr indent="0"/>
            <a:r>
              <a:rPr lang="en-US" sz="3600" dirty="0"/>
              <a:t>General Features of Terrestrial Biomes and the Role of Disturbance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174750"/>
            <a:ext cx="8534400" cy="54895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Terrestrial biomes are often named for major physical or climatic factors and for vegetation</a:t>
            </a:r>
            <a:r>
              <a:rPr lang="en-US" sz="30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/>
              <a:t>Terrestrial biomes usually grade into each other, without sharp boundaries</a:t>
            </a:r>
            <a:r>
              <a:rPr lang="en-US" sz="30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/>
              <a:t>The </a:t>
            </a:r>
            <a:r>
              <a:rPr lang="en-US" sz="3000" dirty="0">
                <a:solidFill>
                  <a:srgbClr val="D50002"/>
                </a:solidFill>
              </a:rPr>
              <a:t>area of intergradation</a:t>
            </a:r>
            <a:r>
              <a:rPr lang="en-US" sz="3000" dirty="0"/>
              <a:t>, called an </a:t>
            </a:r>
            <a:r>
              <a:rPr lang="en-US" sz="3000" b="1" dirty="0" err="1">
                <a:solidFill>
                  <a:srgbClr val="D50002"/>
                </a:solidFill>
              </a:rPr>
              <a:t>ecotone</a:t>
            </a:r>
            <a:r>
              <a:rPr lang="en-US" sz="3000" dirty="0"/>
              <a:t>, may be wide or narrow</a:t>
            </a:r>
            <a:r>
              <a:rPr lang="en-US" sz="30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30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Terrestrial </a:t>
            </a:r>
            <a:r>
              <a:rPr lang="en-US" sz="3000" dirty="0"/>
              <a:t>biomes can be characterized by distribution, precipitation, temperature, plants, and animals.</a:t>
            </a:r>
          </a:p>
          <a:p>
            <a:pPr>
              <a:lnSpc>
                <a:spcPct val="90000"/>
              </a:lnSpc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3091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174750"/>
            <a:ext cx="8534400" cy="5651500"/>
          </a:xfrm>
        </p:spPr>
        <p:txBody>
          <a:bodyPr/>
          <a:lstStyle/>
          <a:p>
            <a:r>
              <a:rPr lang="en-US" sz="3000"/>
              <a:t>Vertical layering is an important feature of terrestrial biomes, and in a forest it might consist of an upper </a:t>
            </a:r>
            <a:r>
              <a:rPr lang="en-US" sz="3000" b="1"/>
              <a:t>canopy</a:t>
            </a:r>
            <a:r>
              <a:rPr lang="en-US" sz="3000"/>
              <a:t>, low-tree layer, shrub understory, ground layer of herbaceous plants, forest floor, and root layer.</a:t>
            </a:r>
          </a:p>
          <a:p>
            <a:r>
              <a:rPr lang="en-US" sz="3000">
                <a:solidFill>
                  <a:srgbClr val="D50002"/>
                </a:solidFill>
              </a:rPr>
              <a:t>Layering of vegetation in all biomes provides diverse habitats for animals</a:t>
            </a:r>
            <a:r>
              <a:rPr lang="en-US" sz="3000"/>
              <a:t>.</a:t>
            </a:r>
          </a:p>
          <a:p>
            <a:r>
              <a:rPr lang="en-US" sz="3000"/>
              <a:t>Biomes are dynamic and usually exhibit extensive patchiness.</a:t>
            </a:r>
          </a:p>
          <a:p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232169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452263"/>
          </a:xfrm>
        </p:spPr>
        <p:txBody>
          <a:bodyPr numCol="2"/>
          <a:lstStyle/>
          <a:p>
            <a:pPr marL="0" indent="0">
              <a:buNone/>
            </a:pPr>
            <a:r>
              <a:rPr lang="en-US" sz="2400" b="1" dirty="0" smtClean="0"/>
              <a:t>Aquatic:</a:t>
            </a:r>
          </a:p>
          <a:p>
            <a:r>
              <a:rPr lang="en-US" sz="2400" dirty="0" smtClean="0"/>
              <a:t>Freshwater Lake- Alyssa</a:t>
            </a:r>
          </a:p>
          <a:p>
            <a:r>
              <a:rPr lang="en-US" sz="2400" dirty="0" smtClean="0"/>
              <a:t>Wetlands- </a:t>
            </a:r>
            <a:r>
              <a:rPr lang="en-US" sz="2400" dirty="0" err="1" smtClean="0"/>
              <a:t>Sarie</a:t>
            </a:r>
            <a:endParaRPr lang="en-US" sz="2400" dirty="0" smtClean="0"/>
          </a:p>
          <a:p>
            <a:r>
              <a:rPr lang="en-US" sz="2400" dirty="0" smtClean="0"/>
              <a:t>Intertidal Zone- Sebastian</a:t>
            </a:r>
          </a:p>
          <a:p>
            <a:r>
              <a:rPr lang="en-US" sz="2400" dirty="0" smtClean="0"/>
              <a:t>Oceanic Pelagic Zone- Morgan O</a:t>
            </a:r>
          </a:p>
          <a:p>
            <a:r>
              <a:rPr lang="en-US" sz="2400" dirty="0" smtClean="0"/>
              <a:t>Coral Reef- Ryan</a:t>
            </a:r>
          </a:p>
          <a:p>
            <a:r>
              <a:rPr lang="en-US" sz="2400" dirty="0" smtClean="0"/>
              <a:t>Marine Benthic Zone- </a:t>
            </a:r>
            <a:r>
              <a:rPr lang="en-US" sz="2400" dirty="0" err="1" smtClean="0"/>
              <a:t>Eliana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Terrestrial:</a:t>
            </a:r>
          </a:p>
          <a:p>
            <a:r>
              <a:rPr lang="en-US" sz="2400" dirty="0" smtClean="0"/>
              <a:t>Tropical Rainforest- Carmen</a:t>
            </a:r>
          </a:p>
          <a:p>
            <a:r>
              <a:rPr lang="en-US" sz="2400" dirty="0" smtClean="0"/>
              <a:t>Desert- Morgan V</a:t>
            </a:r>
          </a:p>
          <a:p>
            <a:r>
              <a:rPr lang="en-US" sz="2400" dirty="0" smtClean="0"/>
              <a:t>Savanna- David</a:t>
            </a:r>
          </a:p>
          <a:p>
            <a:r>
              <a:rPr lang="en-US" sz="2400" dirty="0" err="1" smtClean="0"/>
              <a:t>Chapparal</a:t>
            </a:r>
            <a:r>
              <a:rPr lang="en-US" sz="2400" dirty="0" smtClean="0"/>
              <a:t>- </a:t>
            </a:r>
            <a:r>
              <a:rPr lang="en-US" sz="2400" dirty="0" err="1" smtClean="0"/>
              <a:t>Cayleigh</a:t>
            </a:r>
            <a:endParaRPr lang="en-US" sz="2400" dirty="0" smtClean="0"/>
          </a:p>
          <a:p>
            <a:r>
              <a:rPr lang="en-US" sz="2400" dirty="0" smtClean="0"/>
              <a:t>Temperate Grassland- </a:t>
            </a:r>
            <a:r>
              <a:rPr lang="en-US" sz="2400" dirty="0" err="1" smtClean="0"/>
              <a:t>Kira</a:t>
            </a:r>
            <a:endParaRPr lang="en-US" sz="2400" dirty="0" smtClean="0"/>
          </a:p>
          <a:p>
            <a:r>
              <a:rPr lang="en-US" sz="2400" dirty="0" smtClean="0"/>
              <a:t>Taiga- Alex</a:t>
            </a:r>
          </a:p>
          <a:p>
            <a:r>
              <a:rPr lang="en-US" sz="2400" dirty="0" smtClean="0"/>
              <a:t>Temperate Broadleaf- Meg</a:t>
            </a:r>
          </a:p>
          <a:p>
            <a:r>
              <a:rPr lang="en-US" sz="2400" dirty="0" smtClean="0"/>
              <a:t>Tundra- Audrey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5155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Biome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9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76200"/>
            <a:ext cx="8534400" cy="530225"/>
          </a:xfrm>
        </p:spPr>
        <p:txBody>
          <a:bodyPr>
            <a:normAutofit fontScale="90000"/>
          </a:bodyPr>
          <a:lstStyle/>
          <a:p>
            <a:r>
              <a:rPr lang="en-US"/>
              <a:t>Climate: </a:t>
            </a:r>
            <a:r>
              <a:rPr lang="en-US" sz="3200"/>
              <a:t>temperature, water, sunlight, and wind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173163"/>
            <a:ext cx="8534400" cy="5194300"/>
          </a:xfrm>
        </p:spPr>
        <p:txBody>
          <a:bodyPr/>
          <a:lstStyle/>
          <a:p>
            <a:r>
              <a:rPr lang="en-US" sz="3000"/>
              <a:t>Four major abiotic components of </a:t>
            </a:r>
            <a:r>
              <a:rPr lang="en-US" sz="3000" b="1"/>
              <a:t>climate </a:t>
            </a:r>
            <a:r>
              <a:rPr lang="en-US" sz="3000"/>
              <a:t>are temperature, water, sunlight, and wind.</a:t>
            </a:r>
          </a:p>
          <a:p>
            <a:r>
              <a:rPr lang="en-US" sz="3000" i="1">
                <a:solidFill>
                  <a:srgbClr val="D50002"/>
                </a:solidFill>
              </a:rPr>
              <a:t>The long-term prevailing weather conditions in an area constitute its climate</a:t>
            </a:r>
            <a:r>
              <a:rPr lang="en-US" sz="3000"/>
              <a:t>.</a:t>
            </a:r>
          </a:p>
          <a:p>
            <a:r>
              <a:rPr lang="en-US" sz="3000" b="1"/>
              <a:t>Macroclimate </a:t>
            </a:r>
            <a:r>
              <a:rPr lang="en-US" sz="3000"/>
              <a:t>consists of patterns on the global, regional, and local level.</a:t>
            </a:r>
          </a:p>
          <a:p>
            <a:r>
              <a:rPr lang="en-US" sz="3000" b="1"/>
              <a:t>Microclimate </a:t>
            </a:r>
            <a:r>
              <a:rPr lang="en-US" sz="3000"/>
              <a:t>consists of very fine patterns, such as those encountered by the community of organisms underneath a fallen log.</a:t>
            </a:r>
          </a:p>
        </p:txBody>
      </p:sp>
    </p:spTree>
    <p:extLst>
      <p:ext uri="{BB962C8B-B14F-4D97-AF65-F5344CB8AC3E}">
        <p14:creationId xmlns:p14="http://schemas.microsoft.com/office/powerpoint/2010/main" val="65305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5155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Biome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267200" cy="35086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Terrestrial Biomes: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Identify annual rainfall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Annual Temperature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Seasonal changes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Predominant vegetation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Common animal species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219200"/>
            <a:ext cx="5029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Aquatic Biomes:</a:t>
            </a:r>
          </a:p>
          <a:p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Describe physical environment (temperature, sunlight,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etc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endParaRPr lang="en-US" sz="12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Describe chemical environment (oxygen, nutrients,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etc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endParaRPr lang="en-US" sz="12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Photosynthetic organisms (autotrophs)</a:t>
            </a:r>
          </a:p>
          <a:p>
            <a:endParaRPr lang="en-US" sz="12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Common heterotrophs/animals</a:t>
            </a:r>
          </a:p>
        </p:txBody>
      </p:sp>
    </p:spTree>
    <p:extLst>
      <p:ext uri="{BB962C8B-B14F-4D97-AF65-F5344CB8AC3E}">
        <p14:creationId xmlns:p14="http://schemas.microsoft.com/office/powerpoint/2010/main" val="138993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5263" y="1174750"/>
            <a:ext cx="8534400" cy="4737100"/>
          </a:xfrm>
        </p:spPr>
        <p:txBody>
          <a:bodyPr/>
          <a:lstStyle/>
          <a:p>
            <a:r>
              <a:rPr lang="en-US" sz="3000"/>
              <a:t>Seasonal variations of light and temperature increase steadily toward the poles.</a:t>
            </a:r>
          </a:p>
          <a:p>
            <a:pPr>
              <a:buFont typeface="Times" charset="0"/>
              <a:buChar char="•"/>
            </a:pPr>
            <a:r>
              <a:rPr lang="en-US" sz="3000"/>
              <a:t>Global air circulation and precipitation patterns play major roles in determining climate patterns.</a:t>
            </a:r>
          </a:p>
          <a:p>
            <a:pPr>
              <a:buFont typeface="Times" charset="0"/>
              <a:buChar char="•"/>
            </a:pPr>
            <a:r>
              <a:rPr lang="en-US" sz="3000"/>
              <a:t>Warm wet air flows from the tropics toward the poles.</a:t>
            </a:r>
          </a:p>
          <a:p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55435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612" name="Picture 4" descr="52_10dGlobalClimat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74625"/>
            <a:ext cx="6634163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4613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sz="2000" b="1">
                <a:solidFill>
                  <a:srgbClr val="D50002"/>
                </a:solidFill>
              </a:rPr>
              <a:t>Global climate patterns</a:t>
            </a:r>
            <a:r>
              <a:rPr kumimoji="0" lang="en-US" sz="4400">
                <a:solidFill>
                  <a:schemeClr val="tx2"/>
                </a:solidFill>
              </a:rPr>
              <a:t/>
            </a:r>
            <a:br>
              <a:rPr kumimoji="0" lang="en-US" sz="4400">
                <a:solidFill>
                  <a:schemeClr val="tx2"/>
                </a:solidFill>
              </a:rPr>
            </a:br>
            <a:endParaRPr kumimoji="0" lang="en-US" sz="4400">
              <a:solidFill>
                <a:schemeClr val="tx2"/>
              </a:solidFill>
            </a:endParaRPr>
          </a:p>
        </p:txBody>
      </p:sp>
      <p:sp>
        <p:nvSpPr>
          <p:cNvPr id="964614" name="Text Box 6"/>
          <p:cNvSpPr txBox="1">
            <a:spLocks noChangeArrowheads="1"/>
          </p:cNvSpPr>
          <p:nvPr/>
        </p:nvSpPr>
        <p:spPr bwMode="auto">
          <a:xfrm>
            <a:off x="2706688" y="182563"/>
            <a:ext cx="3802062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3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Global Air Circulation and Precipitation Patterns</a:t>
            </a:r>
          </a:p>
        </p:txBody>
      </p:sp>
      <p:sp>
        <p:nvSpPr>
          <p:cNvPr id="964615" name="Text Box 7"/>
          <p:cNvSpPr txBox="1">
            <a:spLocks noChangeArrowheads="1"/>
          </p:cNvSpPr>
          <p:nvPr/>
        </p:nvSpPr>
        <p:spPr bwMode="auto">
          <a:xfrm>
            <a:off x="1914525" y="987425"/>
            <a:ext cx="269875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60ºN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4616" name="Text Box 8"/>
          <p:cNvSpPr txBox="1">
            <a:spLocks noChangeArrowheads="1"/>
          </p:cNvSpPr>
          <p:nvPr/>
        </p:nvSpPr>
        <p:spPr bwMode="auto">
          <a:xfrm>
            <a:off x="1730375" y="1266825"/>
            <a:ext cx="269875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30ºN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4617" name="Text Box 9"/>
          <p:cNvSpPr txBox="1">
            <a:spLocks noChangeArrowheads="1"/>
          </p:cNvSpPr>
          <p:nvPr/>
        </p:nvSpPr>
        <p:spPr bwMode="auto">
          <a:xfrm>
            <a:off x="1289050" y="1663700"/>
            <a:ext cx="635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0º (equator)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4618" name="Text Box 10"/>
          <p:cNvSpPr txBox="1">
            <a:spLocks noChangeArrowheads="1"/>
          </p:cNvSpPr>
          <p:nvPr/>
        </p:nvSpPr>
        <p:spPr bwMode="auto">
          <a:xfrm>
            <a:off x="1746250" y="2082800"/>
            <a:ext cx="269875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30ºS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4619" name="Text Box 11"/>
          <p:cNvSpPr txBox="1">
            <a:spLocks noChangeArrowheads="1"/>
          </p:cNvSpPr>
          <p:nvPr/>
        </p:nvSpPr>
        <p:spPr bwMode="auto">
          <a:xfrm>
            <a:off x="2022475" y="2387600"/>
            <a:ext cx="269875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60ºS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4620" name="Text Box 12"/>
          <p:cNvSpPr txBox="1">
            <a:spLocks noChangeArrowheads="1"/>
          </p:cNvSpPr>
          <p:nvPr/>
        </p:nvSpPr>
        <p:spPr bwMode="auto">
          <a:xfrm>
            <a:off x="3708400" y="3216275"/>
            <a:ext cx="16922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3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Global Wind Patterns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4621" name="Text Box 13"/>
          <p:cNvSpPr txBox="1">
            <a:spLocks noChangeArrowheads="1"/>
          </p:cNvSpPr>
          <p:nvPr/>
        </p:nvSpPr>
        <p:spPr bwMode="auto">
          <a:xfrm>
            <a:off x="4430713" y="1404938"/>
            <a:ext cx="6477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Descending</a:t>
            </a:r>
          </a:p>
          <a:p>
            <a:pPr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dry air</a:t>
            </a:r>
          </a:p>
          <a:p>
            <a:pPr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absorbs</a:t>
            </a:r>
          </a:p>
          <a:p>
            <a:pPr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moisture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4622" name="Text Box 14"/>
          <p:cNvSpPr txBox="1">
            <a:spLocks noChangeArrowheads="1"/>
          </p:cNvSpPr>
          <p:nvPr/>
        </p:nvSpPr>
        <p:spPr bwMode="auto">
          <a:xfrm>
            <a:off x="5800725" y="1709738"/>
            <a:ext cx="6477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Ascending</a:t>
            </a:r>
          </a:p>
          <a:p>
            <a:pPr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moist air</a:t>
            </a:r>
          </a:p>
          <a:p>
            <a:pPr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releases</a:t>
            </a:r>
          </a:p>
          <a:p>
            <a:pPr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moisture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4623" name="Text Box 15"/>
          <p:cNvSpPr txBox="1">
            <a:spLocks noChangeArrowheads="1"/>
          </p:cNvSpPr>
          <p:nvPr/>
        </p:nvSpPr>
        <p:spPr bwMode="auto">
          <a:xfrm>
            <a:off x="7156450" y="1417638"/>
            <a:ext cx="6477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Descending</a:t>
            </a:r>
          </a:p>
          <a:p>
            <a:pPr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dry air</a:t>
            </a:r>
          </a:p>
          <a:p>
            <a:pPr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absorbs</a:t>
            </a:r>
          </a:p>
          <a:p>
            <a:pPr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moisture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4624" name="Text Box 16"/>
          <p:cNvSpPr txBox="1">
            <a:spLocks noChangeArrowheads="1"/>
          </p:cNvSpPr>
          <p:nvPr/>
        </p:nvSpPr>
        <p:spPr bwMode="auto">
          <a:xfrm>
            <a:off x="4679950" y="2641600"/>
            <a:ext cx="2746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Arid</a:t>
            </a:r>
          </a:p>
          <a:p>
            <a:pPr algn="ctr"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zone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4625" name="Text Box 17"/>
          <p:cNvSpPr txBox="1">
            <a:spLocks noChangeArrowheads="1"/>
          </p:cNvSpPr>
          <p:nvPr/>
        </p:nvSpPr>
        <p:spPr bwMode="auto">
          <a:xfrm>
            <a:off x="5872163" y="2674938"/>
            <a:ext cx="404812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Tropics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4626" name="Text Box 18"/>
          <p:cNvSpPr txBox="1">
            <a:spLocks noChangeArrowheads="1"/>
          </p:cNvSpPr>
          <p:nvPr/>
        </p:nvSpPr>
        <p:spPr bwMode="auto">
          <a:xfrm>
            <a:off x="7189788" y="2646363"/>
            <a:ext cx="2746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Arid</a:t>
            </a:r>
          </a:p>
          <a:p>
            <a:pPr algn="ctr"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zone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4627" name="Text Box 19"/>
          <p:cNvSpPr txBox="1">
            <a:spLocks noChangeArrowheads="1"/>
          </p:cNvSpPr>
          <p:nvPr/>
        </p:nvSpPr>
        <p:spPr bwMode="auto">
          <a:xfrm>
            <a:off x="6040438" y="2376488"/>
            <a:ext cx="109537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0º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4628" name="Text Box 20"/>
          <p:cNvSpPr txBox="1">
            <a:spLocks noChangeArrowheads="1"/>
          </p:cNvSpPr>
          <p:nvPr/>
        </p:nvSpPr>
        <p:spPr bwMode="auto">
          <a:xfrm>
            <a:off x="6632575" y="3457575"/>
            <a:ext cx="10287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2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66.5ºN</a:t>
            </a:r>
          </a:p>
          <a:p>
            <a:pPr>
              <a:lnSpc>
                <a:spcPct val="95000"/>
              </a:lnSpc>
            </a:pPr>
            <a:r>
              <a:rPr kumimoji="0" lang="en-US" sz="12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(Arctic Circle)</a:t>
            </a:r>
          </a:p>
        </p:txBody>
      </p:sp>
      <p:sp>
        <p:nvSpPr>
          <p:cNvPr id="964629" name="Text Box 21"/>
          <p:cNvSpPr txBox="1">
            <a:spLocks noChangeArrowheads="1"/>
          </p:cNvSpPr>
          <p:nvPr/>
        </p:nvSpPr>
        <p:spPr bwMode="auto">
          <a:xfrm>
            <a:off x="6886575" y="3811588"/>
            <a:ext cx="342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2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60ºN</a:t>
            </a:r>
          </a:p>
        </p:txBody>
      </p:sp>
      <p:sp>
        <p:nvSpPr>
          <p:cNvPr id="964630" name="Text Box 22"/>
          <p:cNvSpPr txBox="1">
            <a:spLocks noChangeArrowheads="1"/>
          </p:cNvSpPr>
          <p:nvPr/>
        </p:nvSpPr>
        <p:spPr bwMode="auto">
          <a:xfrm>
            <a:off x="7339013" y="4373563"/>
            <a:ext cx="342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2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30ºN</a:t>
            </a:r>
          </a:p>
        </p:txBody>
      </p:sp>
      <p:sp>
        <p:nvSpPr>
          <p:cNvPr id="964631" name="Text Box 23"/>
          <p:cNvSpPr txBox="1">
            <a:spLocks noChangeArrowheads="1"/>
          </p:cNvSpPr>
          <p:nvPr/>
        </p:nvSpPr>
        <p:spPr bwMode="auto">
          <a:xfrm>
            <a:off x="7092950" y="4957763"/>
            <a:ext cx="7080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kumimoji="0" lang="en-US" sz="12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   0º</a:t>
            </a:r>
          </a:p>
          <a:p>
            <a:pPr algn="ctr">
              <a:lnSpc>
                <a:spcPct val="105000"/>
              </a:lnSpc>
            </a:pPr>
            <a:r>
              <a:rPr kumimoji="0" lang="en-US" sz="12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(equator)</a:t>
            </a:r>
          </a:p>
        </p:txBody>
      </p:sp>
      <p:sp>
        <p:nvSpPr>
          <p:cNvPr id="964632" name="Text Box 24"/>
          <p:cNvSpPr txBox="1">
            <a:spLocks noChangeArrowheads="1"/>
          </p:cNvSpPr>
          <p:nvPr/>
        </p:nvSpPr>
        <p:spPr bwMode="auto">
          <a:xfrm>
            <a:off x="7351713" y="5508625"/>
            <a:ext cx="342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2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30ºS</a:t>
            </a:r>
          </a:p>
        </p:txBody>
      </p:sp>
      <p:sp>
        <p:nvSpPr>
          <p:cNvPr id="964633" name="Text Box 25"/>
          <p:cNvSpPr txBox="1">
            <a:spLocks noChangeArrowheads="1"/>
          </p:cNvSpPr>
          <p:nvPr/>
        </p:nvSpPr>
        <p:spPr bwMode="auto">
          <a:xfrm>
            <a:off x="6896100" y="6070600"/>
            <a:ext cx="342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2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60ºS</a:t>
            </a:r>
          </a:p>
        </p:txBody>
      </p:sp>
      <p:sp>
        <p:nvSpPr>
          <p:cNvPr id="964634" name="Text Box 26"/>
          <p:cNvSpPr txBox="1">
            <a:spLocks noChangeArrowheads="1"/>
          </p:cNvSpPr>
          <p:nvPr/>
        </p:nvSpPr>
        <p:spPr bwMode="auto">
          <a:xfrm>
            <a:off x="6635750" y="6221413"/>
            <a:ext cx="121602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2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66.5ºS</a:t>
            </a:r>
          </a:p>
          <a:p>
            <a:pPr>
              <a:lnSpc>
                <a:spcPct val="95000"/>
              </a:lnSpc>
            </a:pPr>
            <a:r>
              <a:rPr kumimoji="0" lang="en-US" sz="12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(Antarctic Circle)</a:t>
            </a:r>
          </a:p>
        </p:txBody>
      </p:sp>
      <p:sp>
        <p:nvSpPr>
          <p:cNvPr id="964635" name="Text Box 27"/>
          <p:cNvSpPr txBox="1">
            <a:spLocks noChangeArrowheads="1"/>
          </p:cNvSpPr>
          <p:nvPr/>
        </p:nvSpPr>
        <p:spPr bwMode="auto">
          <a:xfrm>
            <a:off x="2492375" y="3971925"/>
            <a:ext cx="754063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2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Westerlies</a:t>
            </a:r>
          </a:p>
        </p:txBody>
      </p:sp>
      <p:sp>
        <p:nvSpPr>
          <p:cNvPr id="964636" name="Text Box 28"/>
          <p:cNvSpPr txBox="1">
            <a:spLocks noChangeArrowheads="1"/>
          </p:cNvSpPr>
          <p:nvPr/>
        </p:nvSpPr>
        <p:spPr bwMode="auto">
          <a:xfrm>
            <a:off x="2360613" y="4600575"/>
            <a:ext cx="1206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2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Northeast trades</a:t>
            </a:r>
          </a:p>
        </p:txBody>
      </p:sp>
      <p:sp>
        <p:nvSpPr>
          <p:cNvPr id="964637" name="Text Box 29"/>
          <p:cNvSpPr txBox="1">
            <a:spLocks noChangeArrowheads="1"/>
          </p:cNvSpPr>
          <p:nvPr/>
        </p:nvSpPr>
        <p:spPr bwMode="auto">
          <a:xfrm>
            <a:off x="2833688" y="4862513"/>
            <a:ext cx="75406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2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Doldrums</a:t>
            </a:r>
          </a:p>
        </p:txBody>
      </p:sp>
      <p:sp>
        <p:nvSpPr>
          <p:cNvPr id="964638" name="Text Box 30"/>
          <p:cNvSpPr txBox="1">
            <a:spLocks noChangeArrowheads="1"/>
          </p:cNvSpPr>
          <p:nvPr/>
        </p:nvSpPr>
        <p:spPr bwMode="auto">
          <a:xfrm>
            <a:off x="2676525" y="5276850"/>
            <a:ext cx="12858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2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Southeast trades</a:t>
            </a:r>
          </a:p>
        </p:txBody>
      </p:sp>
      <p:sp>
        <p:nvSpPr>
          <p:cNvPr id="964639" name="Text Box 31"/>
          <p:cNvSpPr txBox="1">
            <a:spLocks noChangeArrowheads="1"/>
          </p:cNvSpPr>
          <p:nvPr/>
        </p:nvSpPr>
        <p:spPr bwMode="auto">
          <a:xfrm>
            <a:off x="2489200" y="5778500"/>
            <a:ext cx="77946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en-US" sz="1200" b="1">
                <a:solidFill>
                  <a:schemeClr val="tx1"/>
                </a:solidFill>
              </a:rPr>
              <a:t>Westerlies</a:t>
            </a:r>
          </a:p>
        </p:txBody>
      </p:sp>
      <p:sp>
        <p:nvSpPr>
          <p:cNvPr id="964640" name="Text Box 32"/>
          <p:cNvSpPr txBox="1">
            <a:spLocks noChangeArrowheads="1"/>
          </p:cNvSpPr>
          <p:nvPr/>
        </p:nvSpPr>
        <p:spPr bwMode="auto">
          <a:xfrm>
            <a:off x="5170488" y="2420938"/>
            <a:ext cx="249237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23.5º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4641" name="Text Box 33"/>
          <p:cNvSpPr txBox="1">
            <a:spLocks noChangeArrowheads="1"/>
          </p:cNvSpPr>
          <p:nvPr/>
        </p:nvSpPr>
        <p:spPr bwMode="auto">
          <a:xfrm>
            <a:off x="4954588" y="2446338"/>
            <a:ext cx="160337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30º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4642" name="Text Box 34"/>
          <p:cNvSpPr txBox="1">
            <a:spLocks noChangeArrowheads="1"/>
          </p:cNvSpPr>
          <p:nvPr/>
        </p:nvSpPr>
        <p:spPr bwMode="auto">
          <a:xfrm>
            <a:off x="6738938" y="2427288"/>
            <a:ext cx="249237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23.5º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4643" name="Text Box 35"/>
          <p:cNvSpPr txBox="1">
            <a:spLocks noChangeArrowheads="1"/>
          </p:cNvSpPr>
          <p:nvPr/>
        </p:nvSpPr>
        <p:spPr bwMode="auto">
          <a:xfrm>
            <a:off x="7037388" y="2459038"/>
            <a:ext cx="160337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30º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7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661" name="Picture 5" descr="52_11OceanConveyorBel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258888"/>
            <a:ext cx="8548687" cy="44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6662" name="Rectangle 6"/>
          <p:cNvSpPr>
            <a:spLocks noChangeArrowheads="1"/>
          </p:cNvSpPr>
          <p:nvPr/>
        </p:nvSpPr>
        <p:spPr bwMode="auto">
          <a:xfrm>
            <a:off x="152400" y="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sz="2400" b="1">
                <a:solidFill>
                  <a:schemeClr val="tx1"/>
                </a:solidFill>
              </a:rPr>
              <a:t>The great ocean conveyor belt:</a:t>
            </a:r>
            <a:r>
              <a:rPr kumimoji="0" lang="en-US" sz="2400" b="1">
                <a:solidFill>
                  <a:srgbClr val="D50002"/>
                </a:solidFill>
              </a:rPr>
              <a:t/>
            </a:r>
            <a:br>
              <a:rPr kumimoji="0" lang="en-US" sz="2400" b="1">
                <a:solidFill>
                  <a:srgbClr val="D50002"/>
                </a:solidFill>
              </a:rPr>
            </a:br>
            <a:r>
              <a:rPr kumimoji="0" lang="en-US" sz="2400" b="1">
                <a:solidFill>
                  <a:srgbClr val="D50002"/>
                </a:solidFill>
              </a:rPr>
              <a:t>Cold Current = Labrador    /    Warm = Gulf Stream</a:t>
            </a:r>
            <a:endParaRPr kumimoji="0" lang="en-US" sz="4400">
              <a:solidFill>
                <a:schemeClr val="tx2"/>
              </a:solidFill>
            </a:endParaRPr>
          </a:p>
        </p:txBody>
      </p:sp>
      <p:sp>
        <p:nvSpPr>
          <p:cNvPr id="966663" name="Text Box 7"/>
          <p:cNvSpPr txBox="1">
            <a:spLocks noChangeArrowheads="1"/>
          </p:cNvSpPr>
          <p:nvPr/>
        </p:nvSpPr>
        <p:spPr bwMode="auto">
          <a:xfrm>
            <a:off x="330200" y="1852613"/>
            <a:ext cx="7826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Labrador</a:t>
            </a:r>
          </a:p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current</a:t>
            </a:r>
          </a:p>
        </p:txBody>
      </p:sp>
      <p:sp>
        <p:nvSpPr>
          <p:cNvPr id="966664" name="Text Box 8"/>
          <p:cNvSpPr txBox="1">
            <a:spLocks noChangeArrowheads="1"/>
          </p:cNvSpPr>
          <p:nvPr/>
        </p:nvSpPr>
        <p:spPr bwMode="auto">
          <a:xfrm>
            <a:off x="336550" y="2506663"/>
            <a:ext cx="61118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Gulf</a:t>
            </a:r>
          </a:p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stream</a:t>
            </a:r>
          </a:p>
        </p:txBody>
      </p:sp>
      <p:sp>
        <p:nvSpPr>
          <p:cNvPr id="966665" name="Line 9"/>
          <p:cNvSpPr>
            <a:spLocks noChangeShapeType="1"/>
          </p:cNvSpPr>
          <p:nvPr/>
        </p:nvSpPr>
        <p:spPr bwMode="auto">
          <a:xfrm>
            <a:off x="1100138" y="2074863"/>
            <a:ext cx="846137" cy="477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6666" name="Line 10"/>
          <p:cNvSpPr>
            <a:spLocks noChangeShapeType="1"/>
          </p:cNvSpPr>
          <p:nvPr/>
        </p:nvSpPr>
        <p:spPr bwMode="auto">
          <a:xfrm>
            <a:off x="723900" y="2628900"/>
            <a:ext cx="1079500" cy="461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6667" name="Text Box 11"/>
          <p:cNvSpPr txBox="1">
            <a:spLocks noChangeArrowheads="1"/>
          </p:cNvSpPr>
          <p:nvPr/>
        </p:nvSpPr>
        <p:spPr bwMode="auto">
          <a:xfrm>
            <a:off x="4406900" y="3465513"/>
            <a:ext cx="66833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Equator</a:t>
            </a:r>
          </a:p>
        </p:txBody>
      </p:sp>
      <p:sp>
        <p:nvSpPr>
          <p:cNvPr id="966668" name="Text Box 12"/>
          <p:cNvSpPr txBox="1">
            <a:spLocks noChangeArrowheads="1"/>
          </p:cNvSpPr>
          <p:nvPr/>
        </p:nvSpPr>
        <p:spPr bwMode="auto">
          <a:xfrm>
            <a:off x="5384800" y="5040313"/>
            <a:ext cx="96043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Cold water</a:t>
            </a:r>
          </a:p>
        </p:txBody>
      </p:sp>
      <p:sp>
        <p:nvSpPr>
          <p:cNvPr id="966669" name="Text Box 13"/>
          <p:cNvSpPr txBox="1">
            <a:spLocks noChangeArrowheads="1"/>
          </p:cNvSpPr>
          <p:nvPr/>
        </p:nvSpPr>
        <p:spPr bwMode="auto">
          <a:xfrm rot="-1586158">
            <a:off x="5795963" y="3740150"/>
            <a:ext cx="4587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Warm</a:t>
            </a:r>
          </a:p>
        </p:txBody>
      </p:sp>
      <p:sp>
        <p:nvSpPr>
          <p:cNvPr id="966670" name="Text Box 14"/>
          <p:cNvSpPr txBox="1">
            <a:spLocks noChangeArrowheads="1"/>
          </p:cNvSpPr>
          <p:nvPr/>
        </p:nvSpPr>
        <p:spPr bwMode="auto">
          <a:xfrm rot="-121299">
            <a:off x="6303963" y="3616325"/>
            <a:ext cx="534987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4239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685" name="Picture 5" descr="52_12WaterClimateEffect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80975"/>
            <a:ext cx="765175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7686" name="Oval 6"/>
          <p:cNvSpPr>
            <a:spLocks noChangeArrowheads="1"/>
          </p:cNvSpPr>
          <p:nvPr/>
        </p:nvSpPr>
        <p:spPr bwMode="auto">
          <a:xfrm>
            <a:off x="857250" y="463550"/>
            <a:ext cx="285750" cy="285750"/>
          </a:xfrm>
          <a:prstGeom prst="ellipse">
            <a:avLst/>
          </a:prstGeom>
          <a:solidFill>
            <a:srgbClr val="0096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687" name="Oval 7"/>
          <p:cNvSpPr>
            <a:spLocks noChangeArrowheads="1"/>
          </p:cNvSpPr>
          <p:nvPr/>
        </p:nvSpPr>
        <p:spPr bwMode="auto">
          <a:xfrm>
            <a:off x="4337050" y="215900"/>
            <a:ext cx="285750" cy="285750"/>
          </a:xfrm>
          <a:prstGeom prst="ellipse">
            <a:avLst/>
          </a:prstGeom>
          <a:solidFill>
            <a:srgbClr val="0096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688" name="Oval 8"/>
          <p:cNvSpPr>
            <a:spLocks noChangeArrowheads="1"/>
          </p:cNvSpPr>
          <p:nvPr/>
        </p:nvSpPr>
        <p:spPr bwMode="auto">
          <a:xfrm>
            <a:off x="6591300" y="1028700"/>
            <a:ext cx="285750" cy="285750"/>
          </a:xfrm>
          <a:prstGeom prst="ellipse">
            <a:avLst/>
          </a:prstGeom>
          <a:solidFill>
            <a:srgbClr val="0096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689" name="Rectangle 9"/>
          <p:cNvSpPr>
            <a:spLocks noChangeArrowheads="1"/>
          </p:cNvSpPr>
          <p:nvPr/>
        </p:nvSpPr>
        <p:spPr bwMode="auto">
          <a:xfrm>
            <a:off x="0" y="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 sz="4400">
              <a:solidFill>
                <a:schemeClr val="tx2"/>
              </a:solidFill>
            </a:endParaRPr>
          </a:p>
        </p:txBody>
      </p:sp>
      <p:sp>
        <p:nvSpPr>
          <p:cNvPr id="967690" name="Text Box 10"/>
          <p:cNvSpPr txBox="1">
            <a:spLocks noChangeArrowheads="1"/>
          </p:cNvSpPr>
          <p:nvPr/>
        </p:nvSpPr>
        <p:spPr bwMode="auto">
          <a:xfrm>
            <a:off x="6553200" y="989013"/>
            <a:ext cx="17859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105000"/>
              </a:lnSpc>
            </a:pPr>
            <a:r>
              <a:rPr kumimoji="0" lang="en-US" sz="1900" b="1">
                <a:solidFill>
                  <a:srgbClr val="0092CA"/>
                </a:solidFill>
                <a:ea typeface="ヒラギノ角ゴ Pro W3" charset="0"/>
                <a:cs typeface="ヒラギノ角ゴ Pro W3" charset="0"/>
              </a:rPr>
              <a:t>Warm air</a:t>
            </a:r>
          </a:p>
          <a:p>
            <a:pPr algn="ctr">
              <a:lnSpc>
                <a:spcPct val="95000"/>
              </a:lnSpc>
            </a:pPr>
            <a:r>
              <a:rPr kumimoji="0" lang="en-US" sz="1900" b="1">
                <a:solidFill>
                  <a:srgbClr val="0092CA"/>
                </a:solidFill>
                <a:ea typeface="ヒラギノ角ゴ Pro W3" charset="0"/>
                <a:cs typeface="ヒラギノ角ゴ Pro W3" charset="0"/>
              </a:rPr>
              <a:t>over land rises.</a:t>
            </a:r>
            <a:endParaRPr kumimoji="0" lang="en-US" sz="19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7691" name="Oval 11"/>
          <p:cNvSpPr>
            <a:spLocks noChangeArrowheads="1"/>
          </p:cNvSpPr>
          <p:nvPr/>
        </p:nvSpPr>
        <p:spPr bwMode="auto">
          <a:xfrm>
            <a:off x="1784350" y="2990850"/>
            <a:ext cx="285750" cy="285750"/>
          </a:xfrm>
          <a:prstGeom prst="ellipse">
            <a:avLst/>
          </a:prstGeom>
          <a:solidFill>
            <a:srgbClr val="0096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692" name="Text Box 12"/>
          <p:cNvSpPr txBox="1">
            <a:spLocks noChangeArrowheads="1"/>
          </p:cNvSpPr>
          <p:nvPr/>
        </p:nvSpPr>
        <p:spPr bwMode="auto">
          <a:xfrm>
            <a:off x="6667500" y="1020763"/>
            <a:ext cx="1476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5000"/>
              </a:lnSpc>
            </a:pPr>
            <a:r>
              <a:rPr kumimoji="0" lang="en-US" sz="1800" b="1">
                <a:solidFill>
                  <a:schemeClr val="bg1"/>
                </a:solidFill>
                <a:ea typeface="ヒラギノ角ゴ Pro W3" charset="0"/>
                <a:cs typeface="ヒラギノ角ゴ Pro W3" charset="0"/>
              </a:rPr>
              <a:t>1</a:t>
            </a:r>
          </a:p>
        </p:txBody>
      </p:sp>
      <p:sp>
        <p:nvSpPr>
          <p:cNvPr id="967693" name="Text Box 13"/>
          <p:cNvSpPr txBox="1">
            <a:spLocks noChangeArrowheads="1"/>
          </p:cNvSpPr>
          <p:nvPr/>
        </p:nvSpPr>
        <p:spPr bwMode="auto">
          <a:xfrm>
            <a:off x="4413250" y="201613"/>
            <a:ext cx="1476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5000"/>
              </a:lnSpc>
            </a:pPr>
            <a:r>
              <a:rPr kumimoji="0" lang="en-US" sz="1800" b="1">
                <a:solidFill>
                  <a:schemeClr val="bg1"/>
                </a:solidFill>
                <a:ea typeface="ヒラギノ角ゴ Pro W3" charset="0"/>
                <a:cs typeface="ヒラギノ角ゴ Pro W3" charset="0"/>
              </a:rPr>
              <a:t>2</a:t>
            </a:r>
          </a:p>
        </p:txBody>
      </p:sp>
      <p:sp>
        <p:nvSpPr>
          <p:cNvPr id="967694" name="Text Box 14"/>
          <p:cNvSpPr txBox="1">
            <a:spLocks noChangeArrowheads="1"/>
          </p:cNvSpPr>
          <p:nvPr/>
        </p:nvSpPr>
        <p:spPr bwMode="auto">
          <a:xfrm>
            <a:off x="939800" y="449263"/>
            <a:ext cx="1476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5000"/>
              </a:lnSpc>
            </a:pPr>
            <a:r>
              <a:rPr kumimoji="0" lang="en-US" sz="1800" b="1">
                <a:solidFill>
                  <a:schemeClr val="bg1"/>
                </a:solidFill>
                <a:ea typeface="ヒラギノ角ゴ Pro W3" charset="0"/>
                <a:cs typeface="ヒラギノ角ゴ Pro W3" charset="0"/>
              </a:rPr>
              <a:t>3</a:t>
            </a:r>
          </a:p>
        </p:txBody>
      </p:sp>
      <p:sp>
        <p:nvSpPr>
          <p:cNvPr id="967695" name="Text Box 15"/>
          <p:cNvSpPr txBox="1">
            <a:spLocks noChangeArrowheads="1"/>
          </p:cNvSpPr>
          <p:nvPr/>
        </p:nvSpPr>
        <p:spPr bwMode="auto">
          <a:xfrm>
            <a:off x="1854200" y="2976563"/>
            <a:ext cx="1476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5000"/>
              </a:lnSpc>
            </a:pPr>
            <a:r>
              <a:rPr kumimoji="0" lang="en-US" sz="1800" b="1">
                <a:solidFill>
                  <a:schemeClr val="bg1"/>
                </a:solidFill>
                <a:ea typeface="ヒラギノ角ゴ Pro W3" charset="0"/>
                <a:cs typeface="ヒラギノ角ゴ Pro W3" charset="0"/>
              </a:rPr>
              <a:t>4</a:t>
            </a:r>
          </a:p>
        </p:txBody>
      </p:sp>
      <p:sp>
        <p:nvSpPr>
          <p:cNvPr id="967696" name="Oval 16"/>
          <p:cNvSpPr>
            <a:spLocks noChangeArrowheads="1"/>
          </p:cNvSpPr>
          <p:nvPr/>
        </p:nvSpPr>
        <p:spPr bwMode="auto">
          <a:xfrm>
            <a:off x="1252538" y="2603500"/>
            <a:ext cx="101600" cy="101600"/>
          </a:xfrm>
          <a:prstGeom prst="ellipse">
            <a:avLst/>
          </a:prstGeom>
          <a:solidFill>
            <a:srgbClr val="0096D9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697" name="Oval 17"/>
          <p:cNvSpPr>
            <a:spLocks noChangeArrowheads="1"/>
          </p:cNvSpPr>
          <p:nvPr/>
        </p:nvSpPr>
        <p:spPr bwMode="auto">
          <a:xfrm>
            <a:off x="4878388" y="1200150"/>
            <a:ext cx="101600" cy="101600"/>
          </a:xfrm>
          <a:prstGeom prst="ellipse">
            <a:avLst/>
          </a:prstGeom>
          <a:solidFill>
            <a:srgbClr val="0096D9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698" name="Oval 18"/>
          <p:cNvSpPr>
            <a:spLocks noChangeArrowheads="1"/>
          </p:cNvSpPr>
          <p:nvPr/>
        </p:nvSpPr>
        <p:spPr bwMode="auto">
          <a:xfrm>
            <a:off x="6451600" y="2482850"/>
            <a:ext cx="101600" cy="101600"/>
          </a:xfrm>
          <a:prstGeom prst="ellipse">
            <a:avLst/>
          </a:prstGeom>
          <a:solidFill>
            <a:srgbClr val="0096D9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699" name="Oval 19"/>
          <p:cNvSpPr>
            <a:spLocks noChangeArrowheads="1"/>
          </p:cNvSpPr>
          <p:nvPr/>
        </p:nvSpPr>
        <p:spPr bwMode="auto">
          <a:xfrm>
            <a:off x="3125788" y="4624388"/>
            <a:ext cx="101600" cy="101600"/>
          </a:xfrm>
          <a:prstGeom prst="ellipse">
            <a:avLst/>
          </a:prstGeom>
          <a:solidFill>
            <a:srgbClr val="0096D9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00" name="Text Box 20"/>
          <p:cNvSpPr txBox="1">
            <a:spLocks noChangeArrowheads="1"/>
          </p:cNvSpPr>
          <p:nvPr/>
        </p:nvSpPr>
        <p:spPr bwMode="auto">
          <a:xfrm>
            <a:off x="4294188" y="228600"/>
            <a:ext cx="170973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>
              <a:lnSpc>
                <a:spcPct val="105000"/>
              </a:lnSpc>
            </a:pPr>
            <a:r>
              <a:rPr kumimoji="0" lang="en-US" sz="1900" b="1">
                <a:solidFill>
                  <a:srgbClr val="0092CA"/>
                </a:solidFill>
                <a:ea typeface="ヒラギノ角ゴ Pro W3" charset="0"/>
                <a:cs typeface="ヒラギノ角ゴ Pro W3" charset="0"/>
              </a:rPr>
              <a:t>    Air cools at</a:t>
            </a:r>
          </a:p>
          <a:p>
            <a:pPr algn="r">
              <a:lnSpc>
                <a:spcPct val="95000"/>
              </a:lnSpc>
            </a:pPr>
            <a:r>
              <a:rPr kumimoji="0" lang="en-US" sz="1900" b="1">
                <a:solidFill>
                  <a:srgbClr val="0092CA"/>
                </a:solidFill>
                <a:ea typeface="ヒラギノ角ゴ Pro W3" charset="0"/>
                <a:cs typeface="ヒラギノ角ゴ Pro W3" charset="0"/>
              </a:rPr>
              <a:t>high elevation.</a:t>
            </a:r>
            <a:endParaRPr kumimoji="0" lang="en-US" sz="19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7701" name="Text Box 21"/>
          <p:cNvSpPr txBox="1">
            <a:spLocks noChangeArrowheads="1"/>
          </p:cNvSpPr>
          <p:nvPr/>
        </p:nvSpPr>
        <p:spPr bwMode="auto">
          <a:xfrm>
            <a:off x="1728788" y="2967038"/>
            <a:ext cx="2895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5000"/>
              </a:lnSpc>
            </a:pPr>
            <a:r>
              <a:rPr kumimoji="0" lang="en-US" sz="1900" b="1">
                <a:solidFill>
                  <a:srgbClr val="0092CA"/>
                </a:solidFill>
                <a:ea typeface="ヒラギノ角ゴ Pro W3" charset="0"/>
                <a:cs typeface="ヒラギノ角ゴ Pro W3" charset="0"/>
              </a:rPr>
              <a:t>      Cool air over water</a:t>
            </a:r>
          </a:p>
          <a:p>
            <a:pPr>
              <a:lnSpc>
                <a:spcPct val="95000"/>
              </a:lnSpc>
            </a:pPr>
            <a:r>
              <a:rPr kumimoji="0" lang="en-US" sz="1900" b="1">
                <a:solidFill>
                  <a:srgbClr val="0092CA"/>
                </a:solidFill>
                <a:ea typeface="ヒラギノ角ゴ Pro W3" charset="0"/>
                <a:cs typeface="ヒラギノ角ゴ Pro W3" charset="0"/>
              </a:rPr>
              <a:t>moves inland, replacing</a:t>
            </a:r>
          </a:p>
          <a:p>
            <a:pPr>
              <a:lnSpc>
                <a:spcPct val="95000"/>
              </a:lnSpc>
            </a:pPr>
            <a:r>
              <a:rPr kumimoji="0" lang="en-US" sz="1900" b="1">
                <a:solidFill>
                  <a:srgbClr val="0092CA"/>
                </a:solidFill>
                <a:ea typeface="ヒラギノ角ゴ Pro W3" charset="0"/>
                <a:cs typeface="ヒラギノ角ゴ Pro W3" charset="0"/>
              </a:rPr>
              <a:t>rising warm air over land.</a:t>
            </a:r>
            <a:endParaRPr kumimoji="0" lang="en-US" sz="19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7702" name="Text Box 22"/>
          <p:cNvSpPr txBox="1">
            <a:spLocks noChangeArrowheads="1"/>
          </p:cNvSpPr>
          <p:nvPr/>
        </p:nvSpPr>
        <p:spPr bwMode="auto">
          <a:xfrm>
            <a:off x="815975" y="430213"/>
            <a:ext cx="1293813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5000"/>
              </a:lnSpc>
            </a:pPr>
            <a:r>
              <a:rPr kumimoji="0" lang="en-US" sz="1900" b="1">
                <a:solidFill>
                  <a:srgbClr val="0092CA"/>
                </a:solidFill>
                <a:ea typeface="ヒラギノ角ゴ Pro W3" charset="0"/>
                <a:cs typeface="ヒラギノ角ゴ Pro W3" charset="0"/>
              </a:rPr>
              <a:t>      Cooler</a:t>
            </a:r>
          </a:p>
          <a:p>
            <a:pPr>
              <a:lnSpc>
                <a:spcPct val="95000"/>
              </a:lnSpc>
            </a:pPr>
            <a:r>
              <a:rPr kumimoji="0" lang="en-US" sz="1900" b="1">
                <a:solidFill>
                  <a:srgbClr val="0092CA"/>
                </a:solidFill>
                <a:ea typeface="ヒラギノ角ゴ Pro W3" charset="0"/>
                <a:cs typeface="ヒラギノ角ゴ Pro W3" charset="0"/>
              </a:rPr>
              <a:t>air sinks</a:t>
            </a:r>
          </a:p>
          <a:p>
            <a:pPr>
              <a:lnSpc>
                <a:spcPct val="95000"/>
              </a:lnSpc>
            </a:pPr>
            <a:r>
              <a:rPr kumimoji="0" lang="en-US" sz="1900" b="1">
                <a:solidFill>
                  <a:srgbClr val="0092CA"/>
                </a:solidFill>
                <a:ea typeface="ヒラギノ角ゴ Pro W3" charset="0"/>
                <a:cs typeface="ヒラギノ角ゴ Pro W3" charset="0"/>
              </a:rPr>
              <a:t>over water. </a:t>
            </a:r>
          </a:p>
        </p:txBody>
      </p:sp>
      <p:sp>
        <p:nvSpPr>
          <p:cNvPr id="967703" name="Line 23"/>
          <p:cNvSpPr>
            <a:spLocks noChangeShapeType="1"/>
          </p:cNvSpPr>
          <p:nvPr/>
        </p:nvSpPr>
        <p:spPr bwMode="auto">
          <a:xfrm flipV="1">
            <a:off x="6519863" y="1630363"/>
            <a:ext cx="512762" cy="884237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04" name="Line 24"/>
          <p:cNvSpPr>
            <a:spLocks noChangeShapeType="1"/>
          </p:cNvSpPr>
          <p:nvPr/>
        </p:nvSpPr>
        <p:spPr bwMode="auto">
          <a:xfrm>
            <a:off x="6559550" y="1625600"/>
            <a:ext cx="1754188" cy="0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05" name="Line 25"/>
          <p:cNvSpPr>
            <a:spLocks noChangeShapeType="1"/>
          </p:cNvSpPr>
          <p:nvPr/>
        </p:nvSpPr>
        <p:spPr bwMode="auto">
          <a:xfrm>
            <a:off x="4927600" y="1100138"/>
            <a:ext cx="0" cy="9842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06" name="Line 26"/>
          <p:cNvSpPr>
            <a:spLocks noChangeShapeType="1"/>
          </p:cNvSpPr>
          <p:nvPr/>
        </p:nvSpPr>
        <p:spPr bwMode="auto">
          <a:xfrm>
            <a:off x="4927600" y="812800"/>
            <a:ext cx="0" cy="427038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07" name="Line 27"/>
          <p:cNvSpPr>
            <a:spLocks noChangeShapeType="1"/>
          </p:cNvSpPr>
          <p:nvPr/>
        </p:nvSpPr>
        <p:spPr bwMode="auto">
          <a:xfrm>
            <a:off x="4330700" y="812800"/>
            <a:ext cx="1666875" cy="0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08" name="Line 28"/>
          <p:cNvSpPr>
            <a:spLocks noChangeShapeType="1"/>
          </p:cNvSpPr>
          <p:nvPr/>
        </p:nvSpPr>
        <p:spPr bwMode="auto">
          <a:xfrm>
            <a:off x="1270000" y="2293938"/>
            <a:ext cx="30163" cy="304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09" name="Line 29"/>
          <p:cNvSpPr>
            <a:spLocks noChangeShapeType="1"/>
          </p:cNvSpPr>
          <p:nvPr/>
        </p:nvSpPr>
        <p:spPr bwMode="auto">
          <a:xfrm>
            <a:off x="1189038" y="1300163"/>
            <a:ext cx="109537" cy="1320800"/>
          </a:xfrm>
          <a:prstGeom prst="line">
            <a:avLst/>
          </a:prstGeom>
          <a:noFill/>
          <a:ln w="25400">
            <a:solidFill>
              <a:srgbClr val="0096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10" name="Line 30"/>
          <p:cNvSpPr>
            <a:spLocks noChangeShapeType="1"/>
          </p:cNvSpPr>
          <p:nvPr/>
        </p:nvSpPr>
        <p:spPr bwMode="auto">
          <a:xfrm>
            <a:off x="820738" y="1300163"/>
            <a:ext cx="1254125" cy="0"/>
          </a:xfrm>
          <a:prstGeom prst="line">
            <a:avLst/>
          </a:prstGeom>
          <a:noFill/>
          <a:ln w="25400">
            <a:solidFill>
              <a:srgbClr val="0096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11" name="Line 31"/>
          <p:cNvSpPr>
            <a:spLocks noChangeShapeType="1"/>
          </p:cNvSpPr>
          <p:nvPr/>
        </p:nvSpPr>
        <p:spPr bwMode="auto">
          <a:xfrm>
            <a:off x="1731963" y="3830638"/>
            <a:ext cx="2901950" cy="0"/>
          </a:xfrm>
          <a:prstGeom prst="line">
            <a:avLst/>
          </a:prstGeom>
          <a:noFill/>
          <a:ln w="25400">
            <a:solidFill>
              <a:srgbClr val="0096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12" name="Line 32"/>
          <p:cNvSpPr>
            <a:spLocks noChangeShapeType="1"/>
          </p:cNvSpPr>
          <p:nvPr/>
        </p:nvSpPr>
        <p:spPr bwMode="auto">
          <a:xfrm>
            <a:off x="2951163" y="3827463"/>
            <a:ext cx="220662" cy="825500"/>
          </a:xfrm>
          <a:prstGeom prst="line">
            <a:avLst/>
          </a:prstGeom>
          <a:noFill/>
          <a:ln w="25400">
            <a:solidFill>
              <a:srgbClr val="0096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13" name="Rectangle 33"/>
          <p:cNvSpPr>
            <a:spLocks noChangeArrowheads="1"/>
          </p:cNvSpPr>
          <p:nvPr/>
        </p:nvSpPr>
        <p:spPr bwMode="auto">
          <a:xfrm>
            <a:off x="6096000" y="3806825"/>
            <a:ext cx="3048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kumimoji="0" lang="en-US" sz="1800" b="1">
                <a:solidFill>
                  <a:srgbClr val="D50002"/>
                </a:solidFill>
              </a:rPr>
              <a:t>Moderating effects of a large body of water</a:t>
            </a:r>
            <a:br>
              <a:rPr kumimoji="0" lang="en-US" sz="1800" b="1">
                <a:solidFill>
                  <a:srgbClr val="D50002"/>
                </a:solidFill>
              </a:rPr>
            </a:br>
            <a:r>
              <a:rPr kumimoji="0" lang="en-US" sz="1800" b="1">
                <a:solidFill>
                  <a:srgbClr val="D50002"/>
                </a:solidFill>
              </a:rPr>
              <a:t> on climate </a:t>
            </a:r>
          </a:p>
        </p:txBody>
      </p:sp>
    </p:spTree>
    <p:extLst>
      <p:ext uri="{BB962C8B-B14F-4D97-AF65-F5344CB8AC3E}">
        <p14:creationId xmlns:p14="http://schemas.microsoft.com/office/powerpoint/2010/main" val="350362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066800"/>
            <a:ext cx="8534400" cy="4425950"/>
          </a:xfrm>
        </p:spPr>
        <p:txBody>
          <a:bodyPr/>
          <a:lstStyle/>
          <a:p>
            <a:pPr>
              <a:buFont typeface="Times" charset="0"/>
              <a:buChar char="•"/>
            </a:pPr>
            <a:r>
              <a:rPr lang="en-US" sz="3000"/>
              <a:t>Mountains have a significant effect on:</a:t>
            </a:r>
          </a:p>
          <a:p>
            <a:pPr lvl="1"/>
            <a:r>
              <a:rPr lang="en-US"/>
              <a:t>The amount of sunlight reaching an area</a:t>
            </a:r>
          </a:p>
          <a:p>
            <a:pPr lvl="1"/>
            <a:r>
              <a:rPr lang="en-US"/>
              <a:t>Local temperature</a:t>
            </a:r>
          </a:p>
          <a:p>
            <a:pPr lvl="1"/>
            <a:r>
              <a:rPr lang="en-US"/>
              <a:t>Rainfall</a:t>
            </a:r>
          </a:p>
          <a:p>
            <a:r>
              <a:rPr lang="en-US" sz="3000"/>
              <a:t>Rising air releases moisture on the windward side of a peak and creates a </a:t>
            </a:r>
            <a:r>
              <a:rPr lang="ja-JP" altLang="en-US" sz="3000">
                <a:latin typeface="Arial"/>
              </a:rPr>
              <a:t>“</a:t>
            </a:r>
            <a:r>
              <a:rPr lang="en-US" sz="3000"/>
              <a:t>rain shadow</a:t>
            </a:r>
            <a:r>
              <a:rPr lang="ja-JP" altLang="en-US" sz="3000">
                <a:latin typeface="Arial"/>
              </a:rPr>
              <a:t>”</a:t>
            </a:r>
            <a:r>
              <a:rPr lang="en-US" sz="3000"/>
              <a:t> as it absorbs moisture on the leeward side.</a:t>
            </a:r>
          </a:p>
        </p:txBody>
      </p:sp>
      <p:sp>
        <p:nvSpPr>
          <p:cNvPr id="748602" name="Rectangle 58"/>
          <p:cNvSpPr>
            <a:spLocks noChangeArrowheads="1"/>
          </p:cNvSpPr>
          <p:nvPr/>
        </p:nvSpPr>
        <p:spPr bwMode="auto">
          <a:xfrm>
            <a:off x="0" y="155575"/>
            <a:ext cx="3581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kumimoji="0" lang="en-US" sz="3000" b="1">
                <a:solidFill>
                  <a:schemeClr val="tx1"/>
                </a:solidFill>
              </a:rPr>
              <a:t>Mountains</a:t>
            </a:r>
          </a:p>
        </p:txBody>
      </p:sp>
    </p:spTree>
    <p:extLst>
      <p:ext uri="{BB962C8B-B14F-4D97-AF65-F5344CB8AC3E}">
        <p14:creationId xmlns:p14="http://schemas.microsoft.com/office/powerpoint/2010/main" val="336809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8709" name="Picture 5" descr="52_13MtnRainfallEffect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41425"/>
            <a:ext cx="8535987" cy="44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8710" name="Rectangle 6"/>
          <p:cNvSpPr>
            <a:spLocks noChangeArrowheads="1"/>
          </p:cNvSpPr>
          <p:nvPr/>
        </p:nvSpPr>
        <p:spPr bwMode="auto">
          <a:xfrm>
            <a:off x="152400" y="152400"/>
            <a:ext cx="4953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sz="2400" b="1">
                <a:solidFill>
                  <a:srgbClr val="D50002"/>
                </a:solidFill>
              </a:rPr>
              <a:t>How mountains affect rainfall</a:t>
            </a:r>
            <a:endParaRPr kumimoji="0" lang="en-US" sz="4400">
              <a:solidFill>
                <a:schemeClr val="tx2"/>
              </a:solidFill>
            </a:endParaRPr>
          </a:p>
        </p:txBody>
      </p:sp>
      <p:sp>
        <p:nvSpPr>
          <p:cNvPr id="968711" name="Text Box 7"/>
          <p:cNvSpPr txBox="1">
            <a:spLocks noChangeArrowheads="1"/>
          </p:cNvSpPr>
          <p:nvPr/>
        </p:nvSpPr>
        <p:spPr bwMode="auto">
          <a:xfrm>
            <a:off x="4027488" y="3011488"/>
            <a:ext cx="984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kumimoji="0" lang="en-US" sz="18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Wind</a:t>
            </a:r>
          </a:p>
          <a:p>
            <a:pPr algn="ctr">
              <a:lnSpc>
                <a:spcPct val="95000"/>
              </a:lnSpc>
            </a:pPr>
            <a:r>
              <a:rPr kumimoji="0" lang="en-US" sz="18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direction</a:t>
            </a:r>
          </a:p>
        </p:txBody>
      </p:sp>
      <p:sp>
        <p:nvSpPr>
          <p:cNvPr id="968712" name="Line 8"/>
          <p:cNvSpPr>
            <a:spLocks noChangeShapeType="1"/>
          </p:cNvSpPr>
          <p:nvPr/>
        </p:nvSpPr>
        <p:spPr bwMode="auto">
          <a:xfrm>
            <a:off x="4527550" y="3511550"/>
            <a:ext cx="0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13" name="Text Box 9"/>
          <p:cNvSpPr txBox="1">
            <a:spLocks noChangeArrowheads="1"/>
          </p:cNvSpPr>
          <p:nvPr/>
        </p:nvSpPr>
        <p:spPr bwMode="auto">
          <a:xfrm>
            <a:off x="6040438" y="4173538"/>
            <a:ext cx="984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kumimoji="0" lang="en-US" sz="18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Mountain</a:t>
            </a:r>
          </a:p>
          <a:p>
            <a:pPr algn="ctr">
              <a:lnSpc>
                <a:spcPct val="95000"/>
              </a:lnSpc>
            </a:pPr>
            <a:r>
              <a:rPr kumimoji="0" lang="en-US" sz="18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range</a:t>
            </a:r>
          </a:p>
        </p:txBody>
      </p:sp>
      <p:sp>
        <p:nvSpPr>
          <p:cNvPr id="968714" name="Text Box 10"/>
          <p:cNvSpPr txBox="1">
            <a:spLocks noChangeArrowheads="1"/>
          </p:cNvSpPr>
          <p:nvPr/>
        </p:nvSpPr>
        <p:spPr bwMode="auto">
          <a:xfrm>
            <a:off x="7018338" y="2643188"/>
            <a:ext cx="14478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8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Leeward side</a:t>
            </a:r>
          </a:p>
          <a:p>
            <a:pPr>
              <a:lnSpc>
                <a:spcPct val="95000"/>
              </a:lnSpc>
            </a:pPr>
            <a:r>
              <a:rPr kumimoji="0" lang="en-US" sz="18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of mountain</a:t>
            </a:r>
          </a:p>
        </p:txBody>
      </p:sp>
      <p:sp>
        <p:nvSpPr>
          <p:cNvPr id="968715" name="Text Box 11"/>
          <p:cNvSpPr txBox="1">
            <a:spLocks noChangeArrowheads="1"/>
          </p:cNvSpPr>
          <p:nvPr/>
        </p:nvSpPr>
        <p:spPr bwMode="auto">
          <a:xfrm>
            <a:off x="788988" y="4776788"/>
            <a:ext cx="7429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8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Ocean</a:t>
            </a:r>
          </a:p>
        </p:txBody>
      </p:sp>
    </p:spTree>
    <p:extLst>
      <p:ext uri="{BB962C8B-B14F-4D97-AF65-F5344CB8AC3E}">
        <p14:creationId xmlns:p14="http://schemas.microsoft.com/office/powerpoint/2010/main" val="184084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76200"/>
            <a:ext cx="8534400" cy="914400"/>
          </a:xfrm>
        </p:spPr>
        <p:txBody>
          <a:bodyPr>
            <a:normAutofit fontScale="90000"/>
          </a:bodyPr>
          <a:lstStyle/>
          <a:p>
            <a:pPr indent="0"/>
            <a:r>
              <a:rPr lang="en-US" dirty="0"/>
              <a:t>Aquatic biomes are diverse and dynamic systems that cover 75% of the Earth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50" y="1176338"/>
            <a:ext cx="8534400" cy="6010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D50002"/>
                </a:solidFill>
              </a:rPr>
              <a:t>Biomes </a:t>
            </a:r>
            <a:r>
              <a:rPr lang="en-US" sz="2800" dirty="0">
                <a:solidFill>
                  <a:srgbClr val="D50002"/>
                </a:solidFill>
              </a:rPr>
              <a:t>are the major ecological associations that occupy broad geographic regions of land or water</a:t>
            </a:r>
            <a:r>
              <a:rPr lang="en-US" sz="28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Varying combinations of biotic and abiotic factors determine the nature of biomes</a:t>
            </a:r>
            <a:r>
              <a:rPr lang="en-US" sz="28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Aquatic biomes account for the largest part of the biosphere in terms of area. They can contain fresh water or salt water (marine)</a:t>
            </a:r>
            <a:r>
              <a:rPr lang="en-US" sz="28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Many </a:t>
            </a:r>
            <a:r>
              <a:rPr lang="en-US" sz="2800" dirty="0">
                <a:solidFill>
                  <a:srgbClr val="D50002"/>
                </a:solidFill>
              </a:rPr>
              <a:t>aquatic biomes</a:t>
            </a:r>
            <a:r>
              <a:rPr lang="en-US" sz="2800" dirty="0"/>
              <a:t> are </a:t>
            </a:r>
            <a:r>
              <a:rPr lang="en-US" sz="2800" dirty="0">
                <a:solidFill>
                  <a:srgbClr val="D50002"/>
                </a:solidFill>
              </a:rPr>
              <a:t>stratified into zones</a:t>
            </a:r>
            <a:r>
              <a:rPr lang="en-US" sz="2800" dirty="0"/>
              <a:t> or layers defined by </a:t>
            </a:r>
            <a:r>
              <a:rPr lang="en-US" sz="2800" dirty="0">
                <a:solidFill>
                  <a:srgbClr val="D50002"/>
                </a:solidFill>
              </a:rPr>
              <a:t>light penetration, temperature, and depth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  <a:buFontTx/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3213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1074</Words>
  <Application>Microsoft Macintosh PowerPoint</Application>
  <PresentationFormat>On-screen Show (4:3)</PresentationFormat>
  <Paragraphs>270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Global Climate and Biomes</vt:lpstr>
      <vt:lpstr>Climate: temperature, water, sunlight, and wind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Aquatic biomes are diverse and dynamic systems that cover 75% of the Earth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structure and distribution of terrestrial biomes are controlled by climate and disturbance</vt:lpstr>
      <vt:lpstr>PowerPoint Presentation</vt:lpstr>
      <vt:lpstr>General Features of Terrestrial Biomes and the Role of Disturbance</vt:lpstr>
      <vt:lpstr>PowerPoint Presentation</vt:lpstr>
      <vt:lpstr>Biome Activity</vt:lpstr>
      <vt:lpstr>Biome Activity</vt:lpstr>
    </vt:vector>
  </TitlesOfParts>
  <Company>DCSDK12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Climate and Biomes</dc:title>
  <dc:creator>Douglas County Schools</dc:creator>
  <cp:lastModifiedBy>Douglas County Schools</cp:lastModifiedBy>
  <cp:revision>1</cp:revision>
  <dcterms:created xsi:type="dcterms:W3CDTF">2015-11-19T03:34:29Z</dcterms:created>
  <dcterms:modified xsi:type="dcterms:W3CDTF">2015-11-19T03:37:21Z</dcterms:modified>
</cp:coreProperties>
</file>