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72A95-24E1-8142-8FFC-8361F66FE3BD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85E3-90DD-7D44-BA65-120D1DEF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21254A92-3C99-1C4A-8109-F1BCB73A6C64}" type="slidenum">
              <a:rPr kumimoji="0" lang="en-US">
                <a:solidFill>
                  <a:prstClr val="black"/>
                </a:solidFill>
              </a:rPr>
              <a:pPr/>
              <a:t>2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79A9820-04EA-1C4B-B7C2-187CEA2F5792}" type="slidenum">
              <a:rPr kumimoji="0" lang="en-US">
                <a:solidFill>
                  <a:prstClr val="black"/>
                </a:solidFill>
              </a:rPr>
              <a:pPr/>
              <a:t>11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8.17 The active site and catalytic cycle of an enzyme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4423825A-FB71-8B44-8DBA-EC62FAEC2310}" type="slidenum">
              <a:rPr kumimoji="0" lang="en-US">
                <a:solidFill>
                  <a:prstClr val="black"/>
                </a:solidFill>
              </a:rPr>
              <a:pPr/>
              <a:t>12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0110CDE6-D2C5-DC46-81C2-B1F886EC4591}" type="slidenum">
              <a:rPr kumimoji="0" lang="en-US">
                <a:solidFill>
                  <a:prstClr val="black"/>
                </a:solidFill>
              </a:rPr>
              <a:pPr/>
              <a:t>13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F496AD93-79CC-7242-BABA-4C42257889E8}" type="slidenum">
              <a:rPr kumimoji="0" lang="en-US">
                <a:solidFill>
                  <a:prstClr val="black"/>
                </a:solidFill>
              </a:rPr>
              <a:pPr/>
              <a:t>14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8.18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626F8D26-31CE-7548-AEFB-61131A44C7C9}" type="slidenum">
              <a:rPr kumimoji="0" lang="en-US">
                <a:solidFill>
                  <a:prstClr val="black"/>
                </a:solidFill>
              </a:rPr>
              <a:pPr/>
              <a:t>15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DE0D048E-D331-4D4E-B6FE-A0986AC4E5E9}" type="slidenum">
              <a:rPr kumimoji="0" lang="en-US">
                <a:solidFill>
                  <a:prstClr val="black"/>
                </a:solidFill>
              </a:rPr>
              <a:pPr/>
              <a:t>16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4E6538C2-0F4A-5948-A2D8-CB71D7CD3C34}" type="slidenum">
              <a:rPr kumimoji="0" lang="en-US">
                <a:solidFill>
                  <a:prstClr val="black"/>
                </a:solidFill>
              </a:rPr>
              <a:pPr/>
              <a:t>17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8.19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B0F6F463-32C1-8047-9D41-6886F38FE5DB}" type="slidenum">
              <a:rPr kumimoji="0" lang="en-US">
                <a:solidFill>
                  <a:prstClr val="black"/>
                </a:solidFill>
              </a:rPr>
              <a:pPr/>
              <a:t>18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FA1C7627-940D-A443-AA33-E322FEEDED8D}" type="slidenum">
              <a:rPr kumimoji="0" lang="en-US">
                <a:solidFill>
                  <a:prstClr val="black"/>
                </a:solidFill>
              </a:rPr>
              <a:pPr/>
              <a:t>19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CC368E9A-657F-6D48-8A5D-98532FF09D4C}" type="slidenum">
              <a:rPr kumimoji="0" lang="en-US">
                <a:solidFill>
                  <a:prstClr val="black"/>
                </a:solidFill>
              </a:rPr>
              <a:pPr/>
              <a:t>20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4B25D15D-FCD8-1443-86AA-51E2BCEE4486}" type="slidenum">
              <a:rPr kumimoji="0" lang="en-US">
                <a:solidFill>
                  <a:prstClr val="black"/>
                </a:solidFill>
              </a:rPr>
              <a:pPr/>
              <a:t>3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8.13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65B0F106-5B5A-3C48-BB8F-77C218F76D21}" type="slidenum">
              <a:rPr kumimoji="0" lang="en-US">
                <a:solidFill>
                  <a:prstClr val="black"/>
                </a:solidFill>
              </a:rPr>
              <a:pPr/>
              <a:t>21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8.20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F3E2281C-C5AC-5D4D-AC98-B43E89B697CA}" type="slidenum">
              <a:rPr kumimoji="0" lang="en-US">
                <a:solidFill>
                  <a:prstClr val="black"/>
                </a:solidFill>
              </a:rPr>
              <a:pPr/>
              <a:t>22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1554BD4C-AF19-2344-B824-56238E9FF383}" type="slidenum">
              <a:rPr kumimoji="0" lang="en-US">
                <a:solidFill>
                  <a:prstClr val="black"/>
                </a:solidFill>
              </a:rPr>
              <a:pPr/>
              <a:t>23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E1855342-DAB1-144D-8029-047269329DA2}" type="slidenum">
              <a:rPr kumimoji="0" lang="en-US">
                <a:solidFill>
                  <a:prstClr val="black"/>
                </a:solidFill>
              </a:rPr>
              <a:pPr/>
              <a:t>24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E3D1034A-48B9-4642-8611-FA0F3C5F9F5F}" type="slidenum">
              <a:rPr kumimoji="0" lang="en-US">
                <a:solidFill>
                  <a:prstClr val="black"/>
                </a:solidFill>
              </a:rPr>
              <a:pPr/>
              <a:t>25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8.22 Feedback inhibition in isoleucine synthesis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AA5741A3-B754-EE40-B16D-E4DC99A9F176}" type="slidenum">
              <a:rPr kumimoji="0" lang="en-US">
                <a:solidFill>
                  <a:prstClr val="black"/>
                </a:solidFill>
              </a:rPr>
              <a:pPr/>
              <a:t>4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94FA35E7-275D-534E-BD28-BB2FF6DA3D9E}" type="slidenum">
              <a:rPr kumimoji="0" lang="en-US">
                <a:solidFill>
                  <a:prstClr val="black"/>
                </a:solidFill>
              </a:rPr>
              <a:pPr/>
              <a:t>5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8.14 Energy profile of 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E2F7B47B-62DC-FA49-8C88-F9D5CF502702}" type="slidenum">
              <a:rPr kumimoji="0" lang="en-US">
                <a:solidFill>
                  <a:prstClr val="black"/>
                </a:solidFill>
              </a:rPr>
              <a:pPr/>
              <a:t>6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152C9C47-FE49-3B43-ADB6-462ABF3EC986}" type="slidenum">
              <a:rPr kumimoji="0" lang="en-US">
                <a:solidFill>
                  <a:prstClr val="black"/>
                </a:solidFill>
              </a:rPr>
              <a:pPr/>
              <a:t>7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39585BAD-5F96-8549-B5F7-9054DD87DFD4}" type="slidenum">
              <a:rPr kumimoji="0" lang="en-US">
                <a:solidFill>
                  <a:prstClr val="black"/>
                </a:solidFill>
              </a:rPr>
              <a:pPr/>
              <a:t>8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For the Cell Biology Video Closure of Hexokinase via Induced Fit, go to Animation and Video Files.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04C829C3-8F71-3044-8895-9199653AE0B1}" type="slidenum">
              <a:rPr kumimoji="0" lang="en-US">
                <a:solidFill>
                  <a:prstClr val="black"/>
                </a:solidFill>
              </a:rPr>
              <a:pPr/>
              <a:t>9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100">
                <a:solidFill>
                  <a:srgbClr val="034694"/>
                </a:solidFill>
              </a:rPr>
              <a:t>Figure 8.16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fld id="{5C708A97-8894-8940-BFC2-221FAD89AE8C}" type="slidenum">
              <a:rPr kumimoji="0" lang="en-US">
                <a:solidFill>
                  <a:prstClr val="black"/>
                </a:solidFill>
              </a:rPr>
              <a:pPr/>
              <a:t>10</a:t>
            </a:fld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58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000000"/>
              </a:solidFill>
              <a:latin typeface="Times New Roman" charset="0"/>
              <a:ea typeface="Arial"/>
              <a:cs typeface="Arial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200">
              <a:solidFill>
                <a:srgbClr val="000000"/>
              </a:solidFill>
              <a:latin typeface="Times New Roman" charset="0"/>
              <a:ea typeface="Arial"/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200">
              <a:solidFill>
                <a:srgbClr val="000000"/>
              </a:solidFill>
              <a:latin typeface="Times New Roman" charset="0"/>
              <a:ea typeface="Arial"/>
              <a:cs typeface="Arial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000000"/>
                </a:solidFill>
                <a:latin typeface="Times New Roman" charset="0"/>
                <a:ea typeface="Arial"/>
                <a:cs typeface="Arial"/>
              </a:rPr>
              <a:t>Copyright © 2008 Pearson Education, Inc., publishing as Pearson Benjamin Cummings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800" b="1">
                <a:solidFill>
                  <a:srgbClr val="000000"/>
                </a:solidFill>
                <a:latin typeface="Arial Narrow" charset="0"/>
              </a:rPr>
              <a:t>PowerPoint</a:t>
            </a:r>
            <a:r>
              <a:rPr kumimoji="0" lang="en-US" sz="1800" b="1" baseline="30000">
                <a:solidFill>
                  <a:srgbClr val="000000"/>
                </a:solidFill>
                <a:latin typeface="Arial Narrow" charset="0"/>
              </a:rPr>
              <a:t>®</a:t>
            </a:r>
            <a:r>
              <a:rPr kumimoji="0" lang="en-US" sz="1800" b="1">
                <a:solidFill>
                  <a:srgbClr val="000000"/>
                </a:solidFill>
                <a:latin typeface="Arial Narrow" charset="0"/>
              </a:rPr>
              <a:t> Lecture Presentations for</a:t>
            </a:r>
            <a:r>
              <a:rPr kumimoji="0" lang="en-US" sz="1800">
                <a:solidFill>
                  <a:srgbClr val="006699"/>
                </a:solidFill>
                <a:latin typeface="Arial" charset="0"/>
              </a:rPr>
              <a:t> </a:t>
            </a:r>
            <a:r>
              <a:rPr kumimoji="0" lang="en-US" sz="4800" b="1">
                <a:solidFill>
                  <a:srgbClr val="000000"/>
                </a:solidFill>
                <a:latin typeface="Arial" charset="0"/>
              </a:rPr>
              <a:t>Biology</a:t>
            </a:r>
            <a:r>
              <a:rPr kumimoji="0" lang="en-US" sz="24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1">
                <a:solidFill>
                  <a:srgbClr val="000000"/>
                </a:solidFill>
              </a:rPr>
              <a:t>Eighth Edition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>
                <a:solidFill>
                  <a:srgbClr val="000000"/>
                </a:solidFill>
              </a:rPr>
              <a:t>Neil Campbell and Jane Reece</a:t>
            </a:r>
            <a:endParaRPr kumimoji="0" lang="en-US" sz="1600" b="1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Times New Roman" charset="0"/>
                <a:ea typeface="Arial"/>
                <a:cs typeface="Arial"/>
              </a:rPr>
              <a:t>Lectures by Chris Romero, updated by Erin Barley with contributions from Joan Sharp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Arial"/>
                <a:cs typeface="Arial"/>
              </a:rPr>
              <a:t> </a:t>
            </a:r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33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989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7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16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0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8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3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3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963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6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703B-2F84-AB40-A89A-28551E245DFD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4A08-B629-5644-84EC-32AECBFBB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16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–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Enzymes!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Catalysis</a:t>
            </a:r>
            <a:r>
              <a:rPr lang="en-US">
                <a:latin typeface="Times New Roman" charset="0"/>
                <a:cs typeface="Arial" charset="0"/>
              </a:rPr>
              <a:t> in the </a:t>
            </a:r>
            <a:r>
              <a:rPr 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Enzyme</a:t>
            </a:r>
            <a:r>
              <a:rPr lang="ja-JP" alt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’</a:t>
            </a:r>
            <a:r>
              <a:rPr 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s Active Site</a:t>
            </a:r>
            <a:endParaRPr lang="en-US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46672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 an enzymatic reaction, the substrate binds to the active site of the enzyme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enzyme</a:t>
            </a:r>
            <a:r>
              <a:rPr lang="ja-JP" altLang="en-US" i="1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s active site can lower an E</a:t>
            </a:r>
            <a:r>
              <a:rPr lang="en-US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>
                <a:latin typeface="Arial" charset="0"/>
                <a:cs typeface="Arial" charset="0"/>
              </a:rPr>
              <a:t> barrier by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Orienting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substrates correctly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Straining substrate bonds / 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tension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Providing a 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favorable microenvironment</a:t>
            </a:r>
          </a:p>
          <a:p>
            <a:pPr lvl="1" eaLnBrk="1" hangingPunct="1">
              <a:spcBef>
                <a:spcPct val="18000"/>
              </a:spcBef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Covalently </a:t>
            </a:r>
            <a:r>
              <a:rPr lang="en-US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bonding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to the substrate</a:t>
            </a:r>
            <a:endParaRPr lang="en-US" sz="3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0844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6" descr="08_17CatalyticCycl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9700"/>
            <a:ext cx="7786687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3668" name="Text Box 8"/>
          <p:cNvSpPr txBox="1">
            <a:spLocks noChangeArrowheads="1"/>
          </p:cNvSpPr>
          <p:nvPr/>
        </p:nvSpPr>
        <p:spPr bwMode="auto">
          <a:xfrm>
            <a:off x="1111250" y="1933575"/>
            <a:ext cx="9032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Substrates</a:t>
            </a:r>
            <a:endParaRPr kumimoji="0"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69" name="Text Box 9"/>
          <p:cNvSpPr txBox="1">
            <a:spLocks noChangeArrowheads="1"/>
          </p:cNvSpPr>
          <p:nvPr/>
        </p:nvSpPr>
        <p:spPr bwMode="auto">
          <a:xfrm>
            <a:off x="2054225" y="4529138"/>
            <a:ext cx="6492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</a:t>
            </a:r>
          </a:p>
        </p:txBody>
      </p:sp>
      <p:sp>
        <p:nvSpPr>
          <p:cNvPr id="113670" name="Line 10"/>
          <p:cNvSpPr>
            <a:spLocks noChangeShapeType="1"/>
          </p:cNvSpPr>
          <p:nvPr/>
        </p:nvSpPr>
        <p:spPr bwMode="auto">
          <a:xfrm>
            <a:off x="946150" y="155575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71" name="Text Box 11"/>
          <p:cNvSpPr txBox="1">
            <a:spLocks noChangeArrowheads="1"/>
          </p:cNvSpPr>
          <p:nvPr/>
        </p:nvSpPr>
        <p:spPr bwMode="auto">
          <a:xfrm>
            <a:off x="2241550" y="5532438"/>
            <a:ext cx="9286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Products are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released.</a:t>
            </a:r>
          </a:p>
        </p:txBody>
      </p:sp>
      <p:sp>
        <p:nvSpPr>
          <p:cNvPr id="113672" name="Text Box 12"/>
          <p:cNvSpPr txBox="1">
            <a:spLocks noChangeArrowheads="1"/>
          </p:cNvSpPr>
          <p:nvPr/>
        </p:nvSpPr>
        <p:spPr bwMode="auto">
          <a:xfrm>
            <a:off x="3367088" y="6383338"/>
            <a:ext cx="7254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Products</a:t>
            </a:r>
            <a:endParaRPr kumimoji="0"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73" name="Text Box 13"/>
          <p:cNvSpPr txBox="1">
            <a:spLocks noChangeArrowheads="1"/>
          </p:cNvSpPr>
          <p:nvPr/>
        </p:nvSpPr>
        <p:spPr bwMode="auto">
          <a:xfrm>
            <a:off x="5011738" y="5567363"/>
            <a:ext cx="12684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     </a:t>
            </a: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Substrates are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converted to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products.</a:t>
            </a:r>
          </a:p>
        </p:txBody>
      </p:sp>
      <p:sp>
        <p:nvSpPr>
          <p:cNvPr id="113674" name="Text Box 14"/>
          <p:cNvSpPr txBox="1">
            <a:spLocks noChangeArrowheads="1"/>
          </p:cNvSpPr>
          <p:nvPr/>
        </p:nvSpPr>
        <p:spPr bwMode="auto">
          <a:xfrm>
            <a:off x="6473825" y="2398713"/>
            <a:ext cx="19637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     </a:t>
            </a: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Active site can lower E</a:t>
            </a:r>
            <a:r>
              <a:rPr kumimoji="0" lang="en-US" sz="1400" b="1" baseline="-25000">
                <a:solidFill>
                  <a:srgbClr val="000000"/>
                </a:solidFill>
                <a:latin typeface="Arial" charset="0"/>
              </a:rPr>
              <a:t>A</a:t>
            </a:r>
            <a:endParaRPr kumimoji="0" lang="en-US" sz="1400" b="1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and speed up a reaction.</a:t>
            </a:r>
            <a:endParaRPr kumimoji="0"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75" name="Text Box 15"/>
          <p:cNvSpPr txBox="1">
            <a:spLocks noChangeArrowheads="1"/>
          </p:cNvSpPr>
          <p:nvPr/>
        </p:nvSpPr>
        <p:spPr bwMode="auto">
          <a:xfrm>
            <a:off x="5595938" y="379413"/>
            <a:ext cx="16398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     </a:t>
            </a: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Substrates held in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active site by weak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interactions, such as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hydrogen bonds and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ionic bonds.</a:t>
            </a:r>
          </a:p>
        </p:txBody>
      </p:sp>
      <p:sp>
        <p:nvSpPr>
          <p:cNvPr id="113676" name="Text Box 16"/>
          <p:cNvSpPr txBox="1">
            <a:spLocks noChangeArrowheads="1"/>
          </p:cNvSpPr>
          <p:nvPr/>
        </p:nvSpPr>
        <p:spPr bwMode="auto">
          <a:xfrm>
            <a:off x="1447800" y="0"/>
            <a:ext cx="3429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     </a:t>
            </a: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Substrates enter active site; enzyme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changes shape such that its active site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enfolds the substrates (induced fit).</a:t>
            </a:r>
            <a:endParaRPr kumimoji="0"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677" name="Text Box 17"/>
          <p:cNvSpPr txBox="1">
            <a:spLocks noChangeArrowheads="1"/>
          </p:cNvSpPr>
          <p:nvPr/>
        </p:nvSpPr>
        <p:spPr bwMode="auto">
          <a:xfrm>
            <a:off x="727075" y="3257550"/>
            <a:ext cx="8397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Active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site is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available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for two new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substrate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molecules.</a:t>
            </a:r>
          </a:p>
        </p:txBody>
      </p:sp>
      <p:sp>
        <p:nvSpPr>
          <p:cNvPr id="113678" name="Text Box 18"/>
          <p:cNvSpPr txBox="1">
            <a:spLocks noChangeArrowheads="1"/>
          </p:cNvSpPr>
          <p:nvPr/>
        </p:nvSpPr>
        <p:spPr bwMode="auto">
          <a:xfrm>
            <a:off x="3429000" y="1981200"/>
            <a:ext cx="18256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Enzyme-substrate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Complex: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Reaction occurs</a:t>
            </a:r>
          </a:p>
        </p:txBody>
      </p:sp>
      <p:sp>
        <p:nvSpPr>
          <p:cNvPr id="113679" name="Oval 19"/>
          <p:cNvSpPr>
            <a:spLocks noChangeArrowheads="1"/>
          </p:cNvSpPr>
          <p:nvPr/>
        </p:nvSpPr>
        <p:spPr bwMode="auto">
          <a:xfrm>
            <a:off x="2008188" y="5519738"/>
            <a:ext cx="193675" cy="184150"/>
          </a:xfrm>
          <a:prstGeom prst="ellipse">
            <a:avLst/>
          </a:prstGeom>
          <a:solidFill>
            <a:srgbClr val="1D8EB9"/>
          </a:solidFill>
          <a:ln w="9525">
            <a:solidFill>
              <a:srgbClr val="1D8EB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0" name="Text Box 20"/>
          <p:cNvSpPr txBox="1">
            <a:spLocks noChangeArrowheads="1"/>
          </p:cNvSpPr>
          <p:nvPr/>
        </p:nvSpPr>
        <p:spPr bwMode="auto">
          <a:xfrm>
            <a:off x="2062163" y="5532438"/>
            <a:ext cx="809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13681" name="Oval 21"/>
          <p:cNvSpPr>
            <a:spLocks noChangeArrowheads="1"/>
          </p:cNvSpPr>
          <p:nvPr/>
        </p:nvSpPr>
        <p:spPr bwMode="auto">
          <a:xfrm>
            <a:off x="6448425" y="2390775"/>
            <a:ext cx="193675" cy="184150"/>
          </a:xfrm>
          <a:prstGeom prst="ellipse">
            <a:avLst/>
          </a:prstGeom>
          <a:solidFill>
            <a:srgbClr val="1D8EB9"/>
          </a:solidFill>
          <a:ln w="9525">
            <a:solidFill>
              <a:srgbClr val="1D8EB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2" name="Text Box 22"/>
          <p:cNvSpPr txBox="1">
            <a:spLocks noChangeArrowheads="1"/>
          </p:cNvSpPr>
          <p:nvPr/>
        </p:nvSpPr>
        <p:spPr bwMode="auto">
          <a:xfrm>
            <a:off x="6505575" y="2409825"/>
            <a:ext cx="809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3683" name="Line 23"/>
          <p:cNvSpPr>
            <a:spLocks noChangeShapeType="1"/>
          </p:cNvSpPr>
          <p:nvPr/>
        </p:nvSpPr>
        <p:spPr bwMode="auto">
          <a:xfrm>
            <a:off x="1211263" y="731838"/>
            <a:ext cx="2776537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4" name="Line 24"/>
          <p:cNvSpPr>
            <a:spLocks noChangeShapeType="1"/>
          </p:cNvSpPr>
          <p:nvPr/>
        </p:nvSpPr>
        <p:spPr bwMode="auto">
          <a:xfrm flipH="1" flipV="1">
            <a:off x="2667000" y="762000"/>
            <a:ext cx="1219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5" name="Line 25"/>
          <p:cNvSpPr>
            <a:spLocks noChangeShapeType="1"/>
          </p:cNvSpPr>
          <p:nvPr/>
        </p:nvSpPr>
        <p:spPr bwMode="auto">
          <a:xfrm>
            <a:off x="1625600" y="3238500"/>
            <a:ext cx="0" cy="1006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6" name="Line 26"/>
          <p:cNvSpPr>
            <a:spLocks noChangeShapeType="1"/>
          </p:cNvSpPr>
          <p:nvPr/>
        </p:nvSpPr>
        <p:spPr bwMode="auto">
          <a:xfrm>
            <a:off x="1620838" y="3746500"/>
            <a:ext cx="6191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7" name="Line 27"/>
          <p:cNvSpPr>
            <a:spLocks noChangeShapeType="1"/>
          </p:cNvSpPr>
          <p:nvPr/>
        </p:nvSpPr>
        <p:spPr bwMode="auto">
          <a:xfrm flipH="1">
            <a:off x="3225800" y="5521325"/>
            <a:ext cx="3175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8" name="Line 28"/>
          <p:cNvSpPr>
            <a:spLocks noChangeShapeType="1"/>
          </p:cNvSpPr>
          <p:nvPr/>
        </p:nvSpPr>
        <p:spPr bwMode="auto">
          <a:xfrm flipV="1">
            <a:off x="3222625" y="5461000"/>
            <a:ext cx="81280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89" name="Line 29"/>
          <p:cNvSpPr>
            <a:spLocks noChangeShapeType="1"/>
          </p:cNvSpPr>
          <p:nvPr/>
        </p:nvSpPr>
        <p:spPr bwMode="auto">
          <a:xfrm>
            <a:off x="4940300" y="4587875"/>
            <a:ext cx="5715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0" name="Line 30"/>
          <p:cNvSpPr>
            <a:spLocks noChangeShapeType="1"/>
          </p:cNvSpPr>
          <p:nvPr/>
        </p:nvSpPr>
        <p:spPr bwMode="auto">
          <a:xfrm>
            <a:off x="4981575" y="5495925"/>
            <a:ext cx="1235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1" name="Line 31"/>
          <p:cNvSpPr>
            <a:spLocks noChangeShapeType="1"/>
          </p:cNvSpPr>
          <p:nvPr/>
        </p:nvSpPr>
        <p:spPr bwMode="auto">
          <a:xfrm>
            <a:off x="6400800" y="2352675"/>
            <a:ext cx="3175" cy="384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2" name="Line 32"/>
          <p:cNvSpPr>
            <a:spLocks noChangeShapeType="1"/>
          </p:cNvSpPr>
          <p:nvPr/>
        </p:nvSpPr>
        <p:spPr bwMode="auto">
          <a:xfrm flipV="1">
            <a:off x="5956300" y="2638425"/>
            <a:ext cx="447675" cy="149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3" name="Oval 33"/>
          <p:cNvSpPr>
            <a:spLocks noChangeArrowheads="1"/>
          </p:cNvSpPr>
          <p:nvPr/>
        </p:nvSpPr>
        <p:spPr bwMode="auto">
          <a:xfrm>
            <a:off x="5559425" y="358775"/>
            <a:ext cx="193675" cy="184150"/>
          </a:xfrm>
          <a:prstGeom prst="ellipse">
            <a:avLst/>
          </a:prstGeom>
          <a:solidFill>
            <a:srgbClr val="1D8EB9"/>
          </a:solidFill>
          <a:ln w="9525">
            <a:solidFill>
              <a:srgbClr val="1D8EB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4" name="Text Box 34"/>
          <p:cNvSpPr txBox="1">
            <a:spLocks noChangeArrowheads="1"/>
          </p:cNvSpPr>
          <p:nvPr/>
        </p:nvSpPr>
        <p:spPr bwMode="auto">
          <a:xfrm>
            <a:off x="5616575" y="377825"/>
            <a:ext cx="809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13695" name="Line 35"/>
          <p:cNvSpPr>
            <a:spLocks noChangeShapeType="1"/>
          </p:cNvSpPr>
          <p:nvPr/>
        </p:nvSpPr>
        <p:spPr bwMode="auto">
          <a:xfrm>
            <a:off x="5508625" y="361950"/>
            <a:ext cx="3175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6" name="Line 36"/>
          <p:cNvSpPr>
            <a:spLocks noChangeShapeType="1"/>
          </p:cNvSpPr>
          <p:nvPr/>
        </p:nvSpPr>
        <p:spPr bwMode="auto">
          <a:xfrm flipV="1">
            <a:off x="4356100" y="793750"/>
            <a:ext cx="1155700" cy="542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7" name="Oval 37"/>
          <p:cNvSpPr>
            <a:spLocks noChangeArrowheads="1"/>
          </p:cNvSpPr>
          <p:nvPr/>
        </p:nvSpPr>
        <p:spPr bwMode="auto">
          <a:xfrm>
            <a:off x="1189038" y="163513"/>
            <a:ext cx="193675" cy="184150"/>
          </a:xfrm>
          <a:prstGeom prst="ellipse">
            <a:avLst/>
          </a:prstGeom>
          <a:solidFill>
            <a:srgbClr val="1D8EB9"/>
          </a:solidFill>
          <a:ln w="9525">
            <a:solidFill>
              <a:srgbClr val="1D8EB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698" name="Text Box 38"/>
          <p:cNvSpPr txBox="1">
            <a:spLocks noChangeArrowheads="1"/>
          </p:cNvSpPr>
          <p:nvPr/>
        </p:nvSpPr>
        <p:spPr bwMode="auto">
          <a:xfrm>
            <a:off x="1243013" y="176213"/>
            <a:ext cx="809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13699" name="Oval 39"/>
          <p:cNvSpPr>
            <a:spLocks noChangeArrowheads="1"/>
          </p:cNvSpPr>
          <p:nvPr/>
        </p:nvSpPr>
        <p:spPr bwMode="auto">
          <a:xfrm>
            <a:off x="892175" y="3233738"/>
            <a:ext cx="193675" cy="184150"/>
          </a:xfrm>
          <a:prstGeom prst="ellipse">
            <a:avLst/>
          </a:prstGeom>
          <a:solidFill>
            <a:srgbClr val="1D8EB9"/>
          </a:solidFill>
          <a:ln w="9525">
            <a:solidFill>
              <a:srgbClr val="1D8EB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0" name="Text Box 40"/>
          <p:cNvSpPr txBox="1">
            <a:spLocks noChangeArrowheads="1"/>
          </p:cNvSpPr>
          <p:nvPr/>
        </p:nvSpPr>
        <p:spPr bwMode="auto">
          <a:xfrm>
            <a:off x="946150" y="3246438"/>
            <a:ext cx="809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113701" name="Oval 41"/>
          <p:cNvSpPr>
            <a:spLocks noChangeArrowheads="1"/>
          </p:cNvSpPr>
          <p:nvPr/>
        </p:nvSpPr>
        <p:spPr bwMode="auto">
          <a:xfrm>
            <a:off x="4979988" y="5532438"/>
            <a:ext cx="193675" cy="184150"/>
          </a:xfrm>
          <a:prstGeom prst="ellipse">
            <a:avLst/>
          </a:prstGeom>
          <a:solidFill>
            <a:srgbClr val="1D8EB9"/>
          </a:solidFill>
          <a:ln w="9525">
            <a:solidFill>
              <a:srgbClr val="1D8EB9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2" name="Text Box 42"/>
          <p:cNvSpPr txBox="1">
            <a:spLocks noChangeArrowheads="1"/>
          </p:cNvSpPr>
          <p:nvPr/>
        </p:nvSpPr>
        <p:spPr bwMode="auto">
          <a:xfrm>
            <a:off x="5033963" y="5545138"/>
            <a:ext cx="809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113703" name="AutoShape 43"/>
          <p:cNvSpPr>
            <a:spLocks noChangeArrowheads="1"/>
          </p:cNvSpPr>
          <p:nvPr/>
        </p:nvSpPr>
        <p:spPr bwMode="auto">
          <a:xfrm>
            <a:off x="2211388" y="3708400"/>
            <a:ext cx="69850" cy="762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4" name="AutoShape 44"/>
          <p:cNvSpPr>
            <a:spLocks noChangeArrowheads="1"/>
          </p:cNvSpPr>
          <p:nvPr/>
        </p:nvSpPr>
        <p:spPr bwMode="auto">
          <a:xfrm>
            <a:off x="3997325" y="5419725"/>
            <a:ext cx="69850" cy="762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5" name="AutoShape 45"/>
          <p:cNvSpPr>
            <a:spLocks noChangeArrowheads="1"/>
          </p:cNvSpPr>
          <p:nvPr/>
        </p:nvSpPr>
        <p:spPr bwMode="auto">
          <a:xfrm>
            <a:off x="4905375" y="4551363"/>
            <a:ext cx="69850" cy="762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6" name="AutoShape 46"/>
          <p:cNvSpPr>
            <a:spLocks noChangeArrowheads="1"/>
          </p:cNvSpPr>
          <p:nvPr/>
        </p:nvSpPr>
        <p:spPr bwMode="auto">
          <a:xfrm>
            <a:off x="5915025" y="2749550"/>
            <a:ext cx="69850" cy="762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7" name="AutoShape 47"/>
          <p:cNvSpPr>
            <a:spLocks noChangeArrowheads="1"/>
          </p:cNvSpPr>
          <p:nvPr/>
        </p:nvSpPr>
        <p:spPr bwMode="auto">
          <a:xfrm>
            <a:off x="4319588" y="1301750"/>
            <a:ext cx="69850" cy="762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3708" name="AutoShape 48"/>
          <p:cNvSpPr>
            <a:spLocks noChangeArrowheads="1"/>
          </p:cNvSpPr>
          <p:nvPr/>
        </p:nvSpPr>
        <p:spPr bwMode="auto">
          <a:xfrm>
            <a:off x="3328988" y="1497013"/>
            <a:ext cx="69850" cy="762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0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Effects</a:t>
            </a:r>
            <a:r>
              <a:rPr lang="en-US">
                <a:latin typeface="Times New Roman" charset="0"/>
                <a:cs typeface="Arial" charset="0"/>
              </a:rPr>
              <a:t> of Local Conditions on </a:t>
            </a:r>
            <a:r>
              <a:rPr lang="en-US" sz="3200">
                <a:solidFill>
                  <a:srgbClr val="0000FF"/>
                </a:solidFill>
                <a:latin typeface="Times New Roman" charset="0"/>
                <a:cs typeface="Arial" charset="0"/>
              </a:rPr>
              <a:t>Enzyme Activity</a:t>
            </a:r>
            <a:endParaRPr lang="en-US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93800"/>
            <a:ext cx="8534400" cy="4279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  <a:cs typeface="Arial" charset="0"/>
              </a:rPr>
              <a:t>An enzyme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activity / reaction rate / can be affected by</a:t>
            </a:r>
            <a:r>
              <a:rPr lang="en-US" sz="3200">
                <a:solidFill>
                  <a:srgbClr val="0000FF"/>
                </a:solidFill>
                <a:latin typeface="Arial" charset="0"/>
                <a:cs typeface="Arial" charset="0"/>
              </a:rPr>
              <a:t> environmental factors </a:t>
            </a:r>
            <a:r>
              <a:rPr lang="en-US">
                <a:latin typeface="Arial" charset="0"/>
                <a:cs typeface="Arial" charset="0"/>
              </a:rPr>
              <a:t>such as: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temperature</a:t>
            </a:r>
            <a:r>
              <a:rPr lang="en-US">
                <a:latin typeface="Arial" charset="0"/>
                <a:cs typeface="Arial" charset="0"/>
              </a:rPr>
              <a:t>,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pH</a:t>
            </a:r>
            <a:r>
              <a:rPr lang="en-US">
                <a:latin typeface="Arial" charset="0"/>
                <a:cs typeface="Arial" charset="0"/>
              </a:rPr>
              <a:t>, and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concentration</a:t>
            </a:r>
            <a:r>
              <a:rPr lang="en-US">
                <a:latin typeface="Arial" charset="0"/>
                <a:cs typeface="Arial" charset="0"/>
              </a:rPr>
              <a:t> of enzyme or substrate.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Arial" charset="0"/>
                <a:cs typeface="Arial" charset="0"/>
              </a:rPr>
              <a:t>Chemicals that specifically influence the enzyme.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6482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i="1">
                <a:latin typeface="Times New Roman" charset="0"/>
                <a:cs typeface="Arial" charset="0"/>
              </a:rPr>
              <a:t>Effects of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Temperature</a:t>
            </a:r>
            <a:r>
              <a:rPr lang="en-US" i="1">
                <a:latin typeface="Times New Roman" charset="0"/>
                <a:cs typeface="Arial" charset="0"/>
              </a:rPr>
              <a:t> and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pH</a:t>
            </a:r>
            <a:endParaRPr lang="en-US" i="1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4140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Each enzyme has an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optimal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temperature</a:t>
            </a:r>
            <a:r>
              <a:rPr lang="en-US">
                <a:latin typeface="Arial" charset="0"/>
                <a:cs typeface="Arial" charset="0"/>
              </a:rPr>
              <a:t> in which it 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functions best </a:t>
            </a:r>
            <a:r>
              <a:rPr lang="en-US">
                <a:latin typeface="Arial" charset="0"/>
                <a:cs typeface="Arial" charset="0"/>
              </a:rPr>
              <a:t>/ forming the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maximum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enzyme-substrate complexes </a:t>
            </a:r>
            <a:r>
              <a:rPr lang="en-US">
                <a:latin typeface="Arial" charset="0"/>
                <a:cs typeface="Arial" charset="0"/>
              </a:rPr>
              <a:t>--&gt; highest rate of reaction.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Each enzyme has an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optimal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pH</a:t>
            </a:r>
            <a:r>
              <a:rPr lang="en-US">
                <a:latin typeface="Arial" charset="0"/>
                <a:cs typeface="Arial" charset="0"/>
              </a:rPr>
              <a:t> in which it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functions best </a:t>
            </a:r>
            <a:r>
              <a:rPr lang="en-US">
                <a:latin typeface="Arial" charset="0"/>
                <a:cs typeface="Arial" charset="0"/>
              </a:rPr>
              <a:t>/ forming the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maximum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enzyme-substrate complexes</a:t>
            </a:r>
            <a:r>
              <a:rPr lang="en-US">
                <a:latin typeface="Arial" charset="0"/>
                <a:cs typeface="Arial" charset="0"/>
              </a:rPr>
              <a:t> --&gt; highest rate of reaction.</a:t>
            </a:r>
          </a:p>
        </p:txBody>
      </p:sp>
      <p:sp>
        <p:nvSpPr>
          <p:cNvPr id="117764" name="Line 40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7765" name="Line 4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7766" name="Text Box 42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55153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6" descr="08_18-EnzymeEnviroFacto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39700"/>
            <a:ext cx="582295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7"/>
          <p:cNvSpPr>
            <a:spLocks noChangeArrowheads="1"/>
          </p:cNvSpPr>
          <p:nvPr/>
        </p:nvSpPr>
        <p:spPr bwMode="auto">
          <a:xfrm>
            <a:off x="0" y="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Environmental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factors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affecting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enzyme activity</a:t>
            </a:r>
            <a:endParaRPr lang="en-US" sz="2400" b="1" i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9812" name="Text Box 8"/>
          <p:cNvSpPr txBox="1">
            <a:spLocks noChangeArrowheads="1"/>
          </p:cNvSpPr>
          <p:nvPr/>
        </p:nvSpPr>
        <p:spPr bwMode="auto">
          <a:xfrm rot="-5400000">
            <a:off x="1243806" y="4833144"/>
            <a:ext cx="15509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Rate of reaction</a:t>
            </a:r>
          </a:p>
        </p:txBody>
      </p:sp>
      <p:sp>
        <p:nvSpPr>
          <p:cNvPr id="119813" name="Text Box 9"/>
          <p:cNvSpPr txBox="1">
            <a:spLocks noChangeArrowheads="1"/>
          </p:cNvSpPr>
          <p:nvPr/>
        </p:nvSpPr>
        <p:spPr bwMode="auto">
          <a:xfrm>
            <a:off x="4914900" y="298450"/>
            <a:ext cx="2181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Optimal temperature for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enzyme of thermophilic 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(heat-tolerant) </a:t>
            </a:r>
          </a:p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bacteria           </a:t>
            </a:r>
          </a:p>
        </p:txBody>
      </p:sp>
      <p:sp>
        <p:nvSpPr>
          <p:cNvPr id="119814" name="Line 10"/>
          <p:cNvSpPr>
            <a:spLocks noChangeShapeType="1"/>
          </p:cNvSpPr>
          <p:nvPr/>
        </p:nvSpPr>
        <p:spPr bwMode="auto">
          <a:xfrm>
            <a:off x="5365750" y="690563"/>
            <a:ext cx="31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9815" name="Text Box 11"/>
          <p:cNvSpPr txBox="1">
            <a:spLocks noChangeArrowheads="1"/>
          </p:cNvSpPr>
          <p:nvPr/>
        </p:nvSpPr>
        <p:spPr bwMode="auto">
          <a:xfrm>
            <a:off x="2441575" y="298450"/>
            <a:ext cx="2225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Optimal temperature for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typical human enzyme</a:t>
            </a:r>
          </a:p>
        </p:txBody>
      </p:sp>
      <p:sp>
        <p:nvSpPr>
          <p:cNvPr id="119816" name="Text Box 12"/>
          <p:cNvSpPr txBox="1">
            <a:spLocks noChangeArrowheads="1"/>
          </p:cNvSpPr>
          <p:nvPr/>
        </p:nvSpPr>
        <p:spPr bwMode="auto">
          <a:xfrm>
            <a:off x="1930400" y="2952750"/>
            <a:ext cx="3806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(a) Optimal</a:t>
            </a: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 temperature </a:t>
            </a: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for two enzymes</a:t>
            </a:r>
          </a:p>
        </p:txBody>
      </p:sp>
      <p:sp>
        <p:nvSpPr>
          <p:cNvPr id="119817" name="Text Box 13"/>
          <p:cNvSpPr txBox="1">
            <a:spLocks noChangeArrowheads="1"/>
          </p:cNvSpPr>
          <p:nvPr/>
        </p:nvSpPr>
        <p:spPr bwMode="auto">
          <a:xfrm>
            <a:off x="1930400" y="6223000"/>
            <a:ext cx="2905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(b) Optimal </a:t>
            </a: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pH</a:t>
            </a: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 for two enzymes</a:t>
            </a:r>
          </a:p>
        </p:txBody>
      </p:sp>
      <p:sp>
        <p:nvSpPr>
          <p:cNvPr id="119818" name="Text Box 14"/>
          <p:cNvSpPr txBox="1">
            <a:spLocks noChangeArrowheads="1"/>
          </p:cNvSpPr>
          <p:nvPr/>
        </p:nvSpPr>
        <p:spPr bwMode="auto">
          <a:xfrm rot="-5400000">
            <a:off x="1234281" y="1553369"/>
            <a:ext cx="15509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Rate of reaction</a:t>
            </a:r>
          </a:p>
        </p:txBody>
      </p:sp>
      <p:sp>
        <p:nvSpPr>
          <p:cNvPr id="119819" name="Text Box 15"/>
          <p:cNvSpPr txBox="1">
            <a:spLocks noChangeArrowheads="1"/>
          </p:cNvSpPr>
          <p:nvPr/>
        </p:nvSpPr>
        <p:spPr bwMode="auto">
          <a:xfrm>
            <a:off x="2486025" y="364807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Optimal pH for pepsin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(stomach enzyme)           </a:t>
            </a:r>
          </a:p>
        </p:txBody>
      </p:sp>
      <p:sp>
        <p:nvSpPr>
          <p:cNvPr id="119820" name="Text Box 16"/>
          <p:cNvSpPr txBox="1">
            <a:spLocks noChangeArrowheads="1"/>
          </p:cNvSpPr>
          <p:nvPr/>
        </p:nvSpPr>
        <p:spPr bwMode="auto">
          <a:xfrm>
            <a:off x="4895850" y="3644900"/>
            <a:ext cx="1050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Optimal pH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for trypsin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(intestinal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400" b="1">
                <a:solidFill>
                  <a:srgbClr val="000000"/>
                </a:solidFill>
                <a:latin typeface="Arial" charset="0"/>
              </a:rPr>
              <a:t>enzyme)</a:t>
            </a:r>
            <a:endParaRPr kumimoji="0" lang="en-US" sz="15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9821" name="Text Box 17"/>
          <p:cNvSpPr txBox="1">
            <a:spLocks noChangeArrowheads="1"/>
          </p:cNvSpPr>
          <p:nvPr/>
        </p:nvSpPr>
        <p:spPr bwMode="auto">
          <a:xfrm>
            <a:off x="3584575" y="2689225"/>
            <a:ext cx="1546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Temperature (ºC)</a:t>
            </a:r>
          </a:p>
        </p:txBody>
      </p:sp>
      <p:sp>
        <p:nvSpPr>
          <p:cNvPr id="119822" name="Text Box 18"/>
          <p:cNvSpPr txBox="1">
            <a:spLocks noChangeArrowheads="1"/>
          </p:cNvSpPr>
          <p:nvPr/>
        </p:nvSpPr>
        <p:spPr bwMode="auto">
          <a:xfrm>
            <a:off x="4165600" y="6000750"/>
            <a:ext cx="2762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pH</a:t>
            </a:r>
          </a:p>
        </p:txBody>
      </p:sp>
      <p:sp>
        <p:nvSpPr>
          <p:cNvPr id="119823" name="Text Box 19"/>
          <p:cNvSpPr txBox="1">
            <a:spLocks noChangeArrowheads="1"/>
          </p:cNvSpPr>
          <p:nvPr/>
        </p:nvSpPr>
        <p:spPr bwMode="auto">
          <a:xfrm>
            <a:off x="4625975" y="5765800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19824" name="Text Box 20"/>
          <p:cNvSpPr txBox="1">
            <a:spLocks noChangeArrowheads="1"/>
          </p:cNvSpPr>
          <p:nvPr/>
        </p:nvSpPr>
        <p:spPr bwMode="auto">
          <a:xfrm>
            <a:off x="4149725" y="5765800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19825" name="Text Box 21"/>
          <p:cNvSpPr txBox="1">
            <a:spLocks noChangeArrowheads="1"/>
          </p:cNvSpPr>
          <p:nvPr/>
        </p:nvSpPr>
        <p:spPr bwMode="auto">
          <a:xfrm>
            <a:off x="3676650" y="5768975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19826" name="Text Box 22"/>
          <p:cNvSpPr txBox="1">
            <a:spLocks noChangeArrowheads="1"/>
          </p:cNvSpPr>
          <p:nvPr/>
        </p:nvSpPr>
        <p:spPr bwMode="auto">
          <a:xfrm>
            <a:off x="3200400" y="5768975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19827" name="Text Box 23"/>
          <p:cNvSpPr txBox="1">
            <a:spLocks noChangeArrowheads="1"/>
          </p:cNvSpPr>
          <p:nvPr/>
        </p:nvSpPr>
        <p:spPr bwMode="auto">
          <a:xfrm>
            <a:off x="2720975" y="5768975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9828" name="Text Box 24"/>
          <p:cNvSpPr txBox="1">
            <a:spLocks noChangeArrowheads="1"/>
          </p:cNvSpPr>
          <p:nvPr/>
        </p:nvSpPr>
        <p:spPr bwMode="auto">
          <a:xfrm>
            <a:off x="2247900" y="5768975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19829" name="Text Box 25"/>
          <p:cNvSpPr txBox="1">
            <a:spLocks noChangeArrowheads="1"/>
          </p:cNvSpPr>
          <p:nvPr/>
        </p:nvSpPr>
        <p:spPr bwMode="auto">
          <a:xfrm>
            <a:off x="5105400" y="5765800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19830" name="Text Box 26"/>
          <p:cNvSpPr txBox="1">
            <a:spLocks noChangeArrowheads="1"/>
          </p:cNvSpPr>
          <p:nvPr/>
        </p:nvSpPr>
        <p:spPr bwMode="auto">
          <a:xfrm>
            <a:off x="5581650" y="5765800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19831" name="Text Box 27"/>
          <p:cNvSpPr txBox="1">
            <a:spLocks noChangeArrowheads="1"/>
          </p:cNvSpPr>
          <p:nvPr/>
        </p:nvSpPr>
        <p:spPr bwMode="auto">
          <a:xfrm>
            <a:off x="6057900" y="5765800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19832" name="Text Box 28"/>
          <p:cNvSpPr txBox="1">
            <a:spLocks noChangeArrowheads="1"/>
          </p:cNvSpPr>
          <p:nvPr/>
        </p:nvSpPr>
        <p:spPr bwMode="auto">
          <a:xfrm>
            <a:off x="6537325" y="5765800"/>
            <a:ext cx="1492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19833" name="Text Box 29"/>
          <p:cNvSpPr txBox="1">
            <a:spLocks noChangeArrowheads="1"/>
          </p:cNvSpPr>
          <p:nvPr/>
        </p:nvSpPr>
        <p:spPr bwMode="auto">
          <a:xfrm>
            <a:off x="6905625" y="5765800"/>
            <a:ext cx="250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19834" name="Text Box 30"/>
          <p:cNvSpPr txBox="1">
            <a:spLocks noChangeArrowheads="1"/>
          </p:cNvSpPr>
          <p:nvPr/>
        </p:nvSpPr>
        <p:spPr bwMode="auto">
          <a:xfrm>
            <a:off x="2247900" y="2482850"/>
            <a:ext cx="250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0    </a:t>
            </a:r>
          </a:p>
        </p:txBody>
      </p:sp>
      <p:sp>
        <p:nvSpPr>
          <p:cNvPr id="119835" name="Text Box 31"/>
          <p:cNvSpPr txBox="1">
            <a:spLocks noChangeArrowheads="1"/>
          </p:cNvSpPr>
          <p:nvPr/>
        </p:nvSpPr>
        <p:spPr bwMode="auto">
          <a:xfrm>
            <a:off x="2990850" y="2486025"/>
            <a:ext cx="250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20    </a:t>
            </a:r>
          </a:p>
        </p:txBody>
      </p:sp>
      <p:sp>
        <p:nvSpPr>
          <p:cNvPr id="119836" name="Text Box 32"/>
          <p:cNvSpPr txBox="1">
            <a:spLocks noChangeArrowheads="1"/>
          </p:cNvSpPr>
          <p:nvPr/>
        </p:nvSpPr>
        <p:spPr bwMode="auto">
          <a:xfrm>
            <a:off x="3790950" y="2479675"/>
            <a:ext cx="250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40    </a:t>
            </a:r>
          </a:p>
        </p:txBody>
      </p:sp>
      <p:sp>
        <p:nvSpPr>
          <p:cNvPr id="119837" name="Text Box 33"/>
          <p:cNvSpPr txBox="1">
            <a:spLocks noChangeArrowheads="1"/>
          </p:cNvSpPr>
          <p:nvPr/>
        </p:nvSpPr>
        <p:spPr bwMode="auto">
          <a:xfrm>
            <a:off x="5384800" y="2486025"/>
            <a:ext cx="250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80    </a:t>
            </a:r>
          </a:p>
        </p:txBody>
      </p:sp>
      <p:sp>
        <p:nvSpPr>
          <p:cNvPr id="119838" name="Text Box 34"/>
          <p:cNvSpPr txBox="1">
            <a:spLocks noChangeArrowheads="1"/>
          </p:cNvSpPr>
          <p:nvPr/>
        </p:nvSpPr>
        <p:spPr bwMode="auto">
          <a:xfrm>
            <a:off x="4584700" y="2482850"/>
            <a:ext cx="2508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60    </a:t>
            </a:r>
          </a:p>
        </p:txBody>
      </p:sp>
      <p:sp>
        <p:nvSpPr>
          <p:cNvPr id="119839" name="Text Box 35"/>
          <p:cNvSpPr txBox="1">
            <a:spLocks noChangeArrowheads="1"/>
          </p:cNvSpPr>
          <p:nvPr/>
        </p:nvSpPr>
        <p:spPr bwMode="auto">
          <a:xfrm>
            <a:off x="6130925" y="2482850"/>
            <a:ext cx="3397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100    </a:t>
            </a:r>
          </a:p>
        </p:txBody>
      </p:sp>
      <p:sp>
        <p:nvSpPr>
          <p:cNvPr id="119840" name="Line 36"/>
          <p:cNvSpPr>
            <a:spLocks noChangeShapeType="1"/>
          </p:cNvSpPr>
          <p:nvPr/>
        </p:nvSpPr>
        <p:spPr bwMode="auto">
          <a:xfrm>
            <a:off x="3749675" y="701675"/>
            <a:ext cx="3175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9841" name="Line 37"/>
          <p:cNvSpPr>
            <a:spLocks noChangeShapeType="1"/>
          </p:cNvSpPr>
          <p:nvPr/>
        </p:nvSpPr>
        <p:spPr bwMode="auto">
          <a:xfrm>
            <a:off x="3213100" y="4092575"/>
            <a:ext cx="3175" cy="31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19842" name="Line 38"/>
          <p:cNvSpPr>
            <a:spLocks noChangeShapeType="1"/>
          </p:cNvSpPr>
          <p:nvPr/>
        </p:nvSpPr>
        <p:spPr bwMode="auto">
          <a:xfrm>
            <a:off x="5849938" y="3838575"/>
            <a:ext cx="230187" cy="220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7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Cofactors:</a:t>
            </a:r>
            <a:endParaRPr lang="en-US" i="1">
              <a:latin typeface="Times New Roman" charset="0"/>
              <a:cs typeface="Arial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182688"/>
            <a:ext cx="8534400" cy="412115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Arial" charset="0"/>
              </a:rPr>
              <a:t>Cofactors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are nonprotein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enzyme helpers.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Cofactors may be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inorganic</a:t>
            </a:r>
            <a:r>
              <a:rPr lang="en-US">
                <a:latin typeface="Arial" charset="0"/>
                <a:cs typeface="Arial" charset="0"/>
              </a:rPr>
              <a:t> (such as a metal in ionic form) or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organic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Organic cofactors</a:t>
            </a:r>
            <a:r>
              <a:rPr lang="en-US">
                <a:latin typeface="Arial" charset="0"/>
                <a:cs typeface="Arial" charset="0"/>
              </a:rPr>
              <a:t> are called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coenzymes</a:t>
            </a:r>
            <a:r>
              <a:rPr lang="en-US" b="1" i="1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Coenzymes include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vitamins.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Inorganic cofactors </a:t>
            </a:r>
            <a:r>
              <a:rPr lang="en-US">
                <a:latin typeface="Arial" charset="0"/>
                <a:cs typeface="Arial" charset="0"/>
              </a:rPr>
              <a:t>include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minerals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salts</a:t>
            </a:r>
            <a:r>
              <a:rPr lang="en-US">
                <a:latin typeface="Arial" charset="0"/>
                <a:cs typeface="Arial" charset="0"/>
              </a:rPr>
              <a:t>.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381000" y="193675"/>
            <a:ext cx="830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3810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Affect enzyme action</a:t>
            </a:r>
          </a:p>
        </p:txBody>
      </p:sp>
    </p:spTree>
    <p:extLst>
      <p:ext uri="{BB962C8B-B14F-4D97-AF65-F5344CB8AC3E}">
        <p14:creationId xmlns:p14="http://schemas.microsoft.com/office/powerpoint/2010/main" val="36180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0075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0000FF"/>
                </a:solidFill>
                <a:latin typeface="Times New Roman" charset="0"/>
                <a:cs typeface="Arial" charset="0"/>
              </a:rPr>
              <a:t>Enzyme Inhibitors</a:t>
            </a:r>
            <a:endParaRPr lang="en-US" i="1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93800"/>
            <a:ext cx="8534400" cy="4438650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0000FF"/>
                </a:solidFill>
                <a:latin typeface="Arial" charset="0"/>
                <a:cs typeface="Arial" charset="0"/>
              </a:rPr>
              <a:t>Competitive </a:t>
            </a:r>
            <a:r>
              <a:rPr lang="en-US" i="1">
                <a:latin typeface="Arial" charset="0"/>
                <a:cs typeface="Arial" charset="0"/>
              </a:rPr>
              <a:t>inhibitors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bind to the active site</a:t>
            </a:r>
            <a:r>
              <a:rPr lang="en-US">
                <a:latin typeface="Arial" charset="0"/>
                <a:cs typeface="Arial" charset="0"/>
              </a:rPr>
              <a:t> of an enzyme,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competing with </a:t>
            </a:r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substrate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3200" i="1">
                <a:solidFill>
                  <a:srgbClr val="0000FF"/>
                </a:solidFill>
                <a:latin typeface="Arial" charset="0"/>
                <a:cs typeface="Arial" charset="0"/>
              </a:rPr>
              <a:t>Noncompetitive</a:t>
            </a:r>
            <a:r>
              <a:rPr lang="en-US" i="1">
                <a:latin typeface="Arial" charset="0"/>
                <a:cs typeface="Arial" charset="0"/>
              </a:rPr>
              <a:t> inhibitors </a:t>
            </a:r>
            <a:r>
              <a:rPr lang="en-US">
                <a:latin typeface="Arial" charset="0"/>
                <a:cs typeface="Arial" charset="0"/>
              </a:rPr>
              <a:t>bind to another part of an enzyme,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causing</a:t>
            </a:r>
            <a:r>
              <a:rPr lang="en-US">
                <a:latin typeface="Arial" charset="0"/>
                <a:cs typeface="Arial" charset="0"/>
              </a:rPr>
              <a:t> the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enzyme to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change shape</a:t>
            </a:r>
            <a:r>
              <a:rPr lang="en-US">
                <a:latin typeface="Arial" charset="0"/>
                <a:cs typeface="Arial" charset="0"/>
              </a:rPr>
              <a:t> and making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active site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less able to bind</a:t>
            </a:r>
            <a:r>
              <a:rPr lang="en-US">
                <a:latin typeface="Arial" charset="0"/>
                <a:cs typeface="Arial" charset="0"/>
              </a:rPr>
              <a:t> with the substrate.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Examples of inhibitors include toxins, poisons, pesticides, and antibiotics.</a:t>
            </a:r>
          </a:p>
        </p:txBody>
      </p:sp>
      <p:sp>
        <p:nvSpPr>
          <p:cNvPr id="123908" name="Line 2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3909" name="Line 2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3910" name="Text Box 29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97831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6" descr="08_19Enzymelnhibi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724025"/>
            <a:ext cx="855503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7"/>
          <p:cNvSpPr>
            <a:spLocks noChangeArrowheads="1"/>
          </p:cNvSpPr>
          <p:nvPr/>
        </p:nvSpPr>
        <p:spPr bwMode="auto">
          <a:xfrm>
            <a:off x="152400" y="152400"/>
            <a:ext cx="586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Inhibition of enzyme activity</a:t>
            </a:r>
            <a:endParaRPr lang="en-US" sz="3200" b="1" i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5956" name="Text Box 8"/>
          <p:cNvSpPr txBox="1">
            <a:spLocks noChangeArrowheads="1"/>
          </p:cNvSpPr>
          <p:nvPr/>
        </p:nvSpPr>
        <p:spPr bwMode="auto">
          <a:xfrm>
            <a:off x="342900" y="4743450"/>
            <a:ext cx="1736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(a)</a:t>
            </a: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 Normal </a:t>
            </a: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binding</a:t>
            </a:r>
          </a:p>
        </p:txBody>
      </p:sp>
      <p:sp>
        <p:nvSpPr>
          <p:cNvPr id="125957" name="Text Box 9"/>
          <p:cNvSpPr txBox="1">
            <a:spLocks noChangeArrowheads="1"/>
          </p:cNvSpPr>
          <p:nvPr/>
        </p:nvSpPr>
        <p:spPr bwMode="auto">
          <a:xfrm>
            <a:off x="6003925" y="4737100"/>
            <a:ext cx="27019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(c) </a:t>
            </a: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Noncompetitive</a:t>
            </a:r>
            <a:r>
              <a:rPr kumimoji="0" lang="en-US" sz="18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inhibition</a:t>
            </a:r>
          </a:p>
        </p:txBody>
      </p:sp>
      <p:sp>
        <p:nvSpPr>
          <p:cNvPr id="125958" name="Text Box 10"/>
          <p:cNvSpPr txBox="1">
            <a:spLocks noChangeArrowheads="1"/>
          </p:cNvSpPr>
          <p:nvPr/>
        </p:nvSpPr>
        <p:spPr bwMode="auto">
          <a:xfrm>
            <a:off x="3067050" y="4740275"/>
            <a:ext cx="2384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(b) </a:t>
            </a:r>
            <a:r>
              <a:rPr kumimoji="0" lang="en-US" sz="1800" b="1">
                <a:solidFill>
                  <a:srgbClr val="0000FF"/>
                </a:solidFill>
                <a:latin typeface="Arial" charset="0"/>
              </a:rPr>
              <a:t>Competitive</a:t>
            </a: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 inhibition</a:t>
            </a:r>
          </a:p>
        </p:txBody>
      </p:sp>
      <p:sp>
        <p:nvSpPr>
          <p:cNvPr id="125959" name="Text Box 11"/>
          <p:cNvSpPr txBox="1">
            <a:spLocks noChangeArrowheads="1"/>
          </p:cNvSpPr>
          <p:nvPr/>
        </p:nvSpPr>
        <p:spPr bwMode="auto">
          <a:xfrm>
            <a:off x="6559550" y="4397375"/>
            <a:ext cx="2384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Noncompetitive inhibitor</a:t>
            </a:r>
          </a:p>
        </p:txBody>
      </p:sp>
      <p:sp>
        <p:nvSpPr>
          <p:cNvPr id="125960" name="Text Box 12"/>
          <p:cNvSpPr txBox="1">
            <a:spLocks noChangeArrowheads="1"/>
          </p:cNvSpPr>
          <p:nvPr/>
        </p:nvSpPr>
        <p:spPr bwMode="auto">
          <a:xfrm>
            <a:off x="2359025" y="2711450"/>
            <a:ext cx="949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Active site</a:t>
            </a:r>
          </a:p>
        </p:txBody>
      </p:sp>
      <p:sp>
        <p:nvSpPr>
          <p:cNvPr id="125961" name="Text Box 13"/>
          <p:cNvSpPr txBox="1">
            <a:spLocks noChangeArrowheads="1"/>
          </p:cNvSpPr>
          <p:nvPr/>
        </p:nvSpPr>
        <p:spPr bwMode="auto">
          <a:xfrm>
            <a:off x="4997450" y="2974975"/>
            <a:ext cx="1089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Competitive 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inhibitor</a:t>
            </a:r>
          </a:p>
        </p:txBody>
      </p:sp>
      <p:sp>
        <p:nvSpPr>
          <p:cNvPr id="125962" name="Text Box 14"/>
          <p:cNvSpPr txBox="1">
            <a:spLocks noChangeArrowheads="1"/>
          </p:cNvSpPr>
          <p:nvPr/>
        </p:nvSpPr>
        <p:spPr bwMode="auto">
          <a:xfrm>
            <a:off x="2355850" y="2159000"/>
            <a:ext cx="949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Substrate</a:t>
            </a:r>
          </a:p>
        </p:txBody>
      </p:sp>
      <p:sp>
        <p:nvSpPr>
          <p:cNvPr id="125963" name="Text Box 15"/>
          <p:cNvSpPr txBox="1">
            <a:spLocks noChangeArrowheads="1"/>
          </p:cNvSpPr>
          <p:nvPr/>
        </p:nvSpPr>
        <p:spPr bwMode="auto">
          <a:xfrm>
            <a:off x="2359025" y="3641725"/>
            <a:ext cx="784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500" b="1">
                <a:solidFill>
                  <a:srgbClr val="000000"/>
                </a:solidFill>
                <a:latin typeface="Arial" charset="0"/>
              </a:rPr>
              <a:t>Enzyme</a:t>
            </a:r>
          </a:p>
        </p:txBody>
      </p:sp>
      <p:sp>
        <p:nvSpPr>
          <p:cNvPr id="125964" name="Line 16"/>
          <p:cNvSpPr>
            <a:spLocks noChangeShapeType="1"/>
          </p:cNvSpPr>
          <p:nvPr/>
        </p:nvSpPr>
        <p:spPr bwMode="auto">
          <a:xfrm flipV="1">
            <a:off x="1692275" y="3743325"/>
            <a:ext cx="631825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5965" name="Line 17"/>
          <p:cNvSpPr>
            <a:spLocks noChangeShapeType="1"/>
          </p:cNvSpPr>
          <p:nvPr/>
        </p:nvSpPr>
        <p:spPr bwMode="auto">
          <a:xfrm flipV="1">
            <a:off x="1679575" y="2822575"/>
            <a:ext cx="644525" cy="415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5966" name="Line 18"/>
          <p:cNvSpPr>
            <a:spLocks noChangeShapeType="1"/>
          </p:cNvSpPr>
          <p:nvPr/>
        </p:nvSpPr>
        <p:spPr bwMode="auto">
          <a:xfrm flipV="1">
            <a:off x="1831975" y="2266950"/>
            <a:ext cx="498475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5967" name="Line 19"/>
          <p:cNvSpPr>
            <a:spLocks noChangeShapeType="1"/>
          </p:cNvSpPr>
          <p:nvPr/>
        </p:nvSpPr>
        <p:spPr bwMode="auto">
          <a:xfrm>
            <a:off x="4302125" y="3067050"/>
            <a:ext cx="641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5968" name="Line 20"/>
          <p:cNvSpPr>
            <a:spLocks noChangeShapeType="1"/>
          </p:cNvSpPr>
          <p:nvPr/>
        </p:nvSpPr>
        <p:spPr bwMode="auto">
          <a:xfrm>
            <a:off x="6654800" y="4111625"/>
            <a:ext cx="3175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8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87425"/>
          </a:xfrm>
        </p:spPr>
        <p:txBody>
          <a:bodyPr/>
          <a:lstStyle/>
          <a:p>
            <a:pPr marL="0" indent="6350" eaLnBrk="1" hangingPunct="1"/>
            <a:r>
              <a:rPr lang="en-US" sz="3200" i="1">
                <a:solidFill>
                  <a:srgbClr val="FF0000"/>
                </a:solidFill>
                <a:latin typeface="Times New Roman" charset="0"/>
                <a:cs typeface="Arial" charset="0"/>
              </a:rPr>
              <a:t>Regulation</a:t>
            </a:r>
            <a:r>
              <a:rPr lang="en-US" i="1">
                <a:latin typeface="Times New Roman" charset="0"/>
                <a:cs typeface="Arial" charset="0"/>
              </a:rPr>
              <a:t>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of enzyme activity helps control metabolism</a:t>
            </a:r>
            <a:endParaRPr lang="en-US" i="1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0625"/>
            <a:ext cx="8534400" cy="38227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Chemical chaos would result if a cell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metabolic pathways were not tightly regulated.</a:t>
            </a:r>
          </a:p>
          <a:p>
            <a:pPr eaLnBrk="1" hangingPunct="1"/>
            <a:r>
              <a:rPr lang="en-US" i="1">
                <a:latin typeface="Arial" charset="0"/>
                <a:cs typeface="Arial" charset="0"/>
              </a:rPr>
              <a:t>A cell regulates metabolism by</a:t>
            </a:r>
            <a:r>
              <a:rPr lang="en-US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switching on or off the genes </a:t>
            </a:r>
            <a:r>
              <a:rPr lang="en-US" i="1">
                <a:latin typeface="Arial" charset="0"/>
                <a:cs typeface="Arial" charset="0"/>
              </a:rPr>
              <a:t>that encode specific enzymes.</a:t>
            </a:r>
          </a:p>
          <a:p>
            <a:pPr eaLnBrk="1" hangingPunct="1">
              <a:buFont typeface="Wingdings" charset="0"/>
              <a:buChar char="Ø"/>
            </a:pPr>
            <a:r>
              <a:rPr lang="en-US" i="1">
                <a:latin typeface="Arial" charset="0"/>
                <a:cs typeface="Arial" charset="0"/>
              </a:rPr>
              <a:t> or by 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regulating the activity of enzymes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81220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Allosteric Regulation of Enzymes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2768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Allosteric regulation</a:t>
            </a:r>
            <a:r>
              <a:rPr lang="en-US">
                <a:latin typeface="Arial" charset="0"/>
                <a:cs typeface="Arial" charset="0"/>
              </a:rPr>
              <a:t> may either inhibit or stimulate an enzyme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activity.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Allosteric regulation occurs when 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a regulatory molecule binds to a protein at one site </a:t>
            </a:r>
            <a:r>
              <a:rPr lang="en-US" i="1">
                <a:latin typeface="Arial" charset="0"/>
                <a:cs typeface="Arial" charset="0"/>
              </a:rPr>
              <a:t>and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 affects the protein</a:t>
            </a:r>
            <a:r>
              <a:rPr lang="ja-JP" altLang="en-US" i="1">
                <a:solidFill>
                  <a:srgbClr val="0000FF"/>
                </a:solidFill>
                <a:latin typeface="Arial" charset="0"/>
                <a:cs typeface="Arial" charset="0"/>
              </a:rPr>
              <a:t>’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s function at another site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13449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1014413"/>
          </a:xfrm>
        </p:spPr>
        <p:txBody>
          <a:bodyPr/>
          <a:lstStyle/>
          <a:p>
            <a:pPr marL="0" indent="6350" eaLnBrk="1" hangingPunct="1"/>
            <a:r>
              <a:rPr lang="en-US" sz="3600" i="1">
                <a:solidFill>
                  <a:srgbClr val="0000FF"/>
                </a:solidFill>
                <a:latin typeface="Times New Roman" charset="0"/>
                <a:cs typeface="Arial" charset="0"/>
              </a:rPr>
              <a:t>Enzymes</a:t>
            </a:r>
            <a:r>
              <a:rPr lang="en-US">
                <a:latin typeface="Times New Roman" charset="0"/>
                <a:cs typeface="Arial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charset="0"/>
                <a:cs typeface="Arial" charset="0"/>
              </a:rPr>
              <a:t>speed</a:t>
            </a:r>
            <a:r>
              <a:rPr lang="en-US">
                <a:latin typeface="Times New Roman" charset="0"/>
                <a:cs typeface="Arial" charset="0"/>
              </a:rPr>
              <a:t> up the</a:t>
            </a:r>
            <a:r>
              <a:rPr lang="en-US" sz="3200">
                <a:latin typeface="Times New Roman" charset="0"/>
                <a:cs typeface="Arial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charset="0"/>
                <a:cs typeface="Arial" charset="0"/>
              </a:rPr>
              <a:t>rate</a:t>
            </a:r>
            <a:r>
              <a:rPr lang="en-US" sz="3200">
                <a:latin typeface="Times New Roman" charset="0"/>
                <a:cs typeface="Arial" charset="0"/>
              </a:rPr>
              <a:t> </a:t>
            </a:r>
            <a:r>
              <a:rPr lang="en-US">
                <a:latin typeface="Times New Roman" charset="0"/>
                <a:cs typeface="Arial" charset="0"/>
              </a:rPr>
              <a:t>of metabolic reactions </a:t>
            </a:r>
            <a:r>
              <a:rPr lang="en-US" i="1">
                <a:solidFill>
                  <a:srgbClr val="0000FF"/>
                </a:solidFill>
                <a:latin typeface="Times New Roman" charset="0"/>
                <a:cs typeface="Arial" charset="0"/>
              </a:rPr>
              <a:t>by lowering energy barriers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7630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catalyst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is a chemical agent that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speeds up</a:t>
            </a:r>
            <a:r>
              <a:rPr lang="en-US">
                <a:latin typeface="Arial" charset="0"/>
                <a:cs typeface="Arial" charset="0"/>
              </a:rPr>
              <a:t> a reaction without being consumed by the reaction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An </a:t>
            </a:r>
            <a:r>
              <a:rPr lang="en-US" b="1">
                <a:latin typeface="Arial" charset="0"/>
                <a:cs typeface="Arial" charset="0"/>
              </a:rPr>
              <a:t>enzyme </a:t>
            </a:r>
            <a:r>
              <a:rPr lang="en-US">
                <a:latin typeface="Arial" charset="0"/>
                <a:cs typeface="Arial" charset="0"/>
              </a:rPr>
              <a:t>is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a catalytic protein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Enzymes</a:t>
            </a:r>
            <a:r>
              <a:rPr lang="en-US" b="1" i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are</a:t>
            </a:r>
            <a:r>
              <a:rPr lang="en-US" b="1" i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>
                <a:solidFill>
                  <a:srgbClr val="0000FF"/>
                </a:solidFill>
                <a:latin typeface="Arial" charset="0"/>
                <a:cs typeface="Arial" charset="0"/>
              </a:rPr>
              <a:t>specific</a:t>
            </a:r>
            <a:r>
              <a:rPr lang="en-US" b="1" i="1">
                <a:solidFill>
                  <a:srgbClr val="FF0000"/>
                </a:solidFill>
                <a:latin typeface="Arial" charset="0"/>
                <a:cs typeface="Arial" charset="0"/>
              </a:rPr>
              <a:t>.  </a:t>
            </a:r>
            <a:r>
              <a:rPr lang="en-US">
                <a:latin typeface="Arial" charset="0"/>
                <a:cs typeface="Arial" charset="0"/>
              </a:rPr>
              <a:t>Enzymes have a   </a:t>
            </a:r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shape-match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with their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substrates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Enzymes are named after their substrate and generally end in </a:t>
            </a:r>
            <a:r>
              <a:rPr lang="en-US" sz="3200" b="1" i="1">
                <a:solidFill>
                  <a:srgbClr val="FF0000"/>
                </a:solidFill>
                <a:latin typeface="Arial" charset="0"/>
                <a:cs typeface="Arial" charset="0"/>
              </a:rPr>
              <a:t>-ase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Hydrolysis of sucrose by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enzyme</a:t>
            </a:r>
            <a:r>
              <a:rPr lang="en-US">
                <a:latin typeface="Arial" charset="0"/>
                <a:cs typeface="Arial" charset="0"/>
              </a:rPr>
              <a:t> sucr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ase</a:t>
            </a:r>
            <a:r>
              <a:rPr lang="en-US">
                <a:latin typeface="Arial" charset="0"/>
                <a:cs typeface="Arial" charset="0"/>
              </a:rPr>
              <a:t> is an example of an enzyme-catalyzed reaction.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8035925" y="417513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4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88900"/>
            <a:ext cx="8534400" cy="544513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Allosteric Activation and Inhibition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534400" cy="42799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Most allosterically regulated enzymes are made from polypeptide subunits.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Each enzyme has active and inactive forms.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 binding of an activator stabilizes the active form of the enzyme.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 binding of an inhibitor stabilizes the inactive form of the enzyme.</a:t>
            </a:r>
          </a:p>
        </p:txBody>
      </p:sp>
      <p:sp>
        <p:nvSpPr>
          <p:cNvPr id="132100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2101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5934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6" descr="08_20-AllostericRegulati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36525"/>
            <a:ext cx="34623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7"/>
          <p:cNvSpPr>
            <a:spLocks noChangeArrowheads="1"/>
          </p:cNvSpPr>
          <p:nvPr/>
        </p:nvSpPr>
        <p:spPr bwMode="auto">
          <a:xfrm>
            <a:off x="152400" y="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Allosteric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Regulation of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enzyme activity</a:t>
            </a:r>
            <a:endParaRPr lang="en-US" sz="2800" b="1" i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48" name="Text Box 8"/>
          <p:cNvSpPr txBox="1">
            <a:spLocks noChangeArrowheads="1"/>
          </p:cNvSpPr>
          <p:nvPr/>
        </p:nvSpPr>
        <p:spPr bwMode="auto">
          <a:xfrm>
            <a:off x="2878138" y="157163"/>
            <a:ext cx="11144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Allosteric enyzme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with four subunits</a:t>
            </a:r>
          </a:p>
        </p:txBody>
      </p:sp>
      <p:sp>
        <p:nvSpPr>
          <p:cNvPr id="134149" name="Text Box 9"/>
          <p:cNvSpPr txBox="1">
            <a:spLocks noChangeArrowheads="1"/>
          </p:cNvSpPr>
          <p:nvPr/>
        </p:nvSpPr>
        <p:spPr bwMode="auto">
          <a:xfrm>
            <a:off x="4065588" y="152400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Active site</a:t>
            </a:r>
          </a:p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(one of four)</a:t>
            </a:r>
          </a:p>
        </p:txBody>
      </p:sp>
      <p:sp>
        <p:nvSpPr>
          <p:cNvPr id="134150" name="Text Box 10"/>
          <p:cNvSpPr txBox="1">
            <a:spLocks noChangeArrowheads="1"/>
          </p:cNvSpPr>
          <p:nvPr/>
        </p:nvSpPr>
        <p:spPr bwMode="auto">
          <a:xfrm>
            <a:off x="2879725" y="1243013"/>
            <a:ext cx="6746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Regulatory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site (one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of four)</a:t>
            </a:r>
          </a:p>
        </p:txBody>
      </p:sp>
      <p:sp>
        <p:nvSpPr>
          <p:cNvPr id="134151" name="Text Box 11"/>
          <p:cNvSpPr txBox="1">
            <a:spLocks noChangeArrowheads="1"/>
          </p:cNvSpPr>
          <p:nvPr/>
        </p:nvSpPr>
        <p:spPr bwMode="auto">
          <a:xfrm>
            <a:off x="3581400" y="1624013"/>
            <a:ext cx="720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Active form</a:t>
            </a:r>
          </a:p>
        </p:txBody>
      </p:sp>
      <p:sp>
        <p:nvSpPr>
          <p:cNvPr id="134152" name="Text Box 12"/>
          <p:cNvSpPr txBox="1">
            <a:spLocks noChangeArrowheads="1"/>
          </p:cNvSpPr>
          <p:nvPr/>
        </p:nvSpPr>
        <p:spPr bwMode="auto">
          <a:xfrm>
            <a:off x="4371975" y="1443038"/>
            <a:ext cx="5651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Activator</a:t>
            </a:r>
          </a:p>
        </p:txBody>
      </p:sp>
      <p:sp>
        <p:nvSpPr>
          <p:cNvPr id="134153" name="Text Box 13"/>
          <p:cNvSpPr txBox="1">
            <a:spLocks noChangeArrowheads="1"/>
          </p:cNvSpPr>
          <p:nvPr/>
        </p:nvSpPr>
        <p:spPr bwMode="auto">
          <a:xfrm>
            <a:off x="4986338" y="1624013"/>
            <a:ext cx="13096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Stabilized active form</a:t>
            </a:r>
          </a:p>
        </p:txBody>
      </p:sp>
      <p:sp>
        <p:nvSpPr>
          <p:cNvPr id="134154" name="Text Box 14"/>
          <p:cNvSpPr txBox="1">
            <a:spLocks noChangeArrowheads="1"/>
          </p:cNvSpPr>
          <p:nvPr/>
        </p:nvSpPr>
        <p:spPr bwMode="auto">
          <a:xfrm>
            <a:off x="3198813" y="2173288"/>
            <a:ext cx="6540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Oscillation</a:t>
            </a:r>
          </a:p>
        </p:txBody>
      </p:sp>
      <p:sp>
        <p:nvSpPr>
          <p:cNvPr id="134155" name="Text Box 15"/>
          <p:cNvSpPr txBox="1">
            <a:spLocks noChangeArrowheads="1"/>
          </p:cNvSpPr>
          <p:nvPr/>
        </p:nvSpPr>
        <p:spPr bwMode="auto">
          <a:xfrm>
            <a:off x="2871788" y="3806825"/>
            <a:ext cx="6207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Non-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functional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active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site</a:t>
            </a:r>
          </a:p>
        </p:txBody>
      </p:sp>
      <p:sp>
        <p:nvSpPr>
          <p:cNvPr id="134156" name="Text Box 16"/>
          <p:cNvSpPr txBox="1">
            <a:spLocks noChangeArrowheads="1"/>
          </p:cNvSpPr>
          <p:nvPr/>
        </p:nvSpPr>
        <p:spPr bwMode="auto">
          <a:xfrm>
            <a:off x="4397375" y="3814763"/>
            <a:ext cx="5286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Inhibitor</a:t>
            </a:r>
          </a:p>
        </p:txBody>
      </p:sp>
      <p:sp>
        <p:nvSpPr>
          <p:cNvPr id="134157" name="Text Box 17"/>
          <p:cNvSpPr txBox="1">
            <a:spLocks noChangeArrowheads="1"/>
          </p:cNvSpPr>
          <p:nvPr/>
        </p:nvSpPr>
        <p:spPr bwMode="auto">
          <a:xfrm>
            <a:off x="3536950" y="3898900"/>
            <a:ext cx="7953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Inactive form</a:t>
            </a:r>
          </a:p>
        </p:txBody>
      </p:sp>
      <p:sp>
        <p:nvSpPr>
          <p:cNvPr id="134158" name="Text Box 18"/>
          <p:cNvSpPr txBox="1">
            <a:spLocks noChangeArrowheads="1"/>
          </p:cNvSpPr>
          <p:nvPr/>
        </p:nvSpPr>
        <p:spPr bwMode="auto">
          <a:xfrm>
            <a:off x="5135563" y="3903663"/>
            <a:ext cx="11128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Stabilized inactive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form</a:t>
            </a:r>
          </a:p>
        </p:txBody>
      </p:sp>
      <p:sp>
        <p:nvSpPr>
          <p:cNvPr id="134159" name="Text Box 19"/>
          <p:cNvSpPr txBox="1">
            <a:spLocks noChangeArrowheads="1"/>
          </p:cNvSpPr>
          <p:nvPr/>
        </p:nvSpPr>
        <p:spPr bwMode="auto">
          <a:xfrm>
            <a:off x="2871788" y="4445000"/>
            <a:ext cx="2276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(a) </a:t>
            </a:r>
            <a:r>
              <a:rPr kumimoji="0" lang="en-US" sz="1400" b="1">
                <a:solidFill>
                  <a:srgbClr val="0000FF"/>
                </a:solidFill>
                <a:latin typeface="Arial" charset="0"/>
              </a:rPr>
              <a:t>Allosteric activators and inhibitors</a:t>
            </a:r>
            <a:endParaRPr kumimoji="0" lang="en-US" sz="1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4160" name="Text Box 20"/>
          <p:cNvSpPr txBox="1">
            <a:spLocks noChangeArrowheads="1"/>
          </p:cNvSpPr>
          <p:nvPr/>
        </p:nvSpPr>
        <p:spPr bwMode="auto">
          <a:xfrm>
            <a:off x="4451350" y="4738688"/>
            <a:ext cx="5921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Substrate</a:t>
            </a:r>
          </a:p>
        </p:txBody>
      </p:sp>
      <p:sp>
        <p:nvSpPr>
          <p:cNvPr id="134161" name="Text Box 21"/>
          <p:cNvSpPr txBox="1">
            <a:spLocks noChangeArrowheads="1"/>
          </p:cNvSpPr>
          <p:nvPr/>
        </p:nvSpPr>
        <p:spPr bwMode="auto">
          <a:xfrm>
            <a:off x="3579813" y="6037263"/>
            <a:ext cx="79851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Inactive form</a:t>
            </a:r>
          </a:p>
        </p:txBody>
      </p:sp>
      <p:sp>
        <p:nvSpPr>
          <p:cNvPr id="134162" name="Text Box 22"/>
          <p:cNvSpPr txBox="1">
            <a:spLocks noChangeArrowheads="1"/>
          </p:cNvSpPr>
          <p:nvPr/>
        </p:nvSpPr>
        <p:spPr bwMode="auto">
          <a:xfrm>
            <a:off x="5186363" y="6029325"/>
            <a:ext cx="10144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Stabilized active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form</a:t>
            </a:r>
          </a:p>
        </p:txBody>
      </p:sp>
      <p:sp>
        <p:nvSpPr>
          <p:cNvPr id="134163" name="Text Box 23"/>
          <p:cNvSpPr txBox="1">
            <a:spLocks noChangeArrowheads="1"/>
          </p:cNvSpPr>
          <p:nvPr/>
        </p:nvSpPr>
        <p:spPr bwMode="auto">
          <a:xfrm>
            <a:off x="2852738" y="6397625"/>
            <a:ext cx="32369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000" b="1">
                <a:solidFill>
                  <a:srgbClr val="000000"/>
                </a:solidFill>
                <a:latin typeface="Arial" charset="0"/>
              </a:rPr>
              <a:t>(b) </a:t>
            </a:r>
            <a:r>
              <a:rPr kumimoji="0" lang="en-US" b="1">
                <a:solidFill>
                  <a:srgbClr val="0000FF"/>
                </a:solidFill>
                <a:latin typeface="Arial" charset="0"/>
              </a:rPr>
              <a:t>Cooperativity: another type of allosteric activation</a:t>
            </a:r>
            <a:endParaRPr kumimoji="0" lang="en-US" sz="1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4164" name="Line 24"/>
          <p:cNvSpPr>
            <a:spLocks noChangeShapeType="1"/>
          </p:cNvSpPr>
          <p:nvPr/>
        </p:nvSpPr>
        <p:spPr bwMode="auto">
          <a:xfrm flipH="1">
            <a:off x="3157538" y="973138"/>
            <a:ext cx="377825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4165" name="Line 25"/>
          <p:cNvSpPr>
            <a:spLocks noChangeShapeType="1"/>
          </p:cNvSpPr>
          <p:nvPr/>
        </p:nvSpPr>
        <p:spPr bwMode="auto">
          <a:xfrm>
            <a:off x="3344863" y="427038"/>
            <a:ext cx="333375" cy="423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4166" name="Line 26"/>
          <p:cNvSpPr>
            <a:spLocks noChangeShapeType="1"/>
          </p:cNvSpPr>
          <p:nvPr/>
        </p:nvSpPr>
        <p:spPr bwMode="auto">
          <a:xfrm flipH="1">
            <a:off x="4229100" y="436563"/>
            <a:ext cx="254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4167" name="Line 27"/>
          <p:cNvSpPr>
            <a:spLocks noChangeShapeType="1"/>
          </p:cNvSpPr>
          <p:nvPr/>
        </p:nvSpPr>
        <p:spPr bwMode="auto">
          <a:xfrm flipV="1">
            <a:off x="3187700" y="3721100"/>
            <a:ext cx="449263" cy="14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1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2768600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Cooperativity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i="1">
                <a:latin typeface="Arial" charset="0"/>
                <a:cs typeface="Arial" charset="0"/>
              </a:rPr>
              <a:t>is a form of allosteric regulation that can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amplify enzyme activity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In cooperativity, binding by a substrate to one active site stabilizes favorable conformational changes at all other subunits. </a:t>
            </a:r>
            <a:endParaRPr lang="en-US">
              <a:latin typeface="Times" charset="0"/>
              <a:cs typeface="Arial" charset="0"/>
            </a:endParaRPr>
          </a:p>
        </p:txBody>
      </p:sp>
      <p:sp>
        <p:nvSpPr>
          <p:cNvPr id="136195" name="Line 1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6196" name="Line 1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6197" name="Text Box 17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66248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>
                <a:latin typeface="Times New Roman" charset="0"/>
                <a:cs typeface="Arial" charset="0"/>
              </a:rPr>
              <a:t>Identification of Allosteric Regulators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2768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Allosteric regulators are attractive drug candidates for enzyme regulation.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Inhibition of proteolytic enzymes called caspases may help management of inappropriate inflammatory responses.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02007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15938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0000FF"/>
                </a:solidFill>
                <a:latin typeface="Times New Roman" charset="0"/>
                <a:cs typeface="Arial" charset="0"/>
              </a:rPr>
              <a:t>Feedback Inhibition: </a:t>
            </a:r>
            <a:r>
              <a:rPr lang="en-US" i="1">
                <a:solidFill>
                  <a:srgbClr val="FF0000"/>
                </a:solidFill>
                <a:latin typeface="Times New Roman" charset="0"/>
                <a:cs typeface="Arial" charset="0"/>
              </a:rPr>
              <a:t>Allosteric Enzyme</a:t>
            </a:r>
            <a:r>
              <a:rPr lang="en-US" i="1">
                <a:latin typeface="Times New Roman" charset="0"/>
                <a:cs typeface="Arial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Times New Roman" charset="0"/>
                <a:cs typeface="Arial" charset="0"/>
              </a:rPr>
              <a:t>Regulation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8875"/>
            <a:ext cx="8534400" cy="53530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In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feedback inhibition</a:t>
            </a:r>
            <a:r>
              <a:rPr lang="en-US">
                <a:latin typeface="Arial" charset="0"/>
                <a:cs typeface="Arial" charset="0"/>
              </a:rPr>
              <a:t>, 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end product</a:t>
            </a:r>
            <a:r>
              <a:rPr lang="en-US">
                <a:latin typeface="Arial" charset="0"/>
                <a:cs typeface="Arial" charset="0"/>
              </a:rPr>
              <a:t> of a metabolic pathway shuts down the pathway. 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End product </a:t>
            </a:r>
            <a:r>
              <a:rPr lang="en-US">
                <a:latin typeface="Arial" charset="0"/>
                <a:cs typeface="Arial" charset="0"/>
              </a:rPr>
              <a:t>builds up and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becomes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allosteric inhibitor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Allosteric inhibitor</a:t>
            </a:r>
            <a:r>
              <a:rPr lang="en-US">
                <a:latin typeface="Arial" charset="0"/>
                <a:cs typeface="Arial" charset="0"/>
              </a:rPr>
              <a:t> binds to an allosteric enzyme early in the pathway,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shutting down</a:t>
            </a:r>
            <a:r>
              <a:rPr lang="en-US">
                <a:latin typeface="Arial" charset="0"/>
                <a:cs typeface="Arial" charset="0"/>
              </a:rPr>
              <a:t> the pathway.</a:t>
            </a:r>
          </a:p>
          <a:p>
            <a:pPr eaLnBrk="1" hangingPunct="1"/>
            <a:r>
              <a:rPr lang="en-US" i="1">
                <a:latin typeface="Arial" charset="0"/>
                <a:cs typeface="Arial" charset="0"/>
              </a:rPr>
              <a:t>Feedback inhibition prevents a cell from wasting chemical resources by synthesizing more product than is needed</a:t>
            </a:r>
            <a:r>
              <a:rPr lang="en-US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304800" y="180975"/>
            <a:ext cx="883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9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6" descr="08_22FeedbackInhibi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39700"/>
            <a:ext cx="4657725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7"/>
          <p:cNvSpPr>
            <a:spLocks noChangeArrowheads="1"/>
          </p:cNvSpPr>
          <p:nvPr/>
        </p:nvSpPr>
        <p:spPr bwMode="auto">
          <a:xfrm>
            <a:off x="152400" y="0"/>
            <a:ext cx="419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800" i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Feedback Inhibition</a:t>
            </a:r>
            <a:endParaRPr lang="en-US" sz="1500" i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2340" name="Text Box 8"/>
          <p:cNvSpPr txBox="1">
            <a:spLocks noChangeArrowheads="1"/>
          </p:cNvSpPr>
          <p:nvPr/>
        </p:nvSpPr>
        <p:spPr bwMode="auto">
          <a:xfrm>
            <a:off x="4791075" y="4175125"/>
            <a:ext cx="1130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Intermediate C</a:t>
            </a:r>
          </a:p>
        </p:txBody>
      </p:sp>
      <p:sp>
        <p:nvSpPr>
          <p:cNvPr id="142341" name="Text Box 9"/>
          <p:cNvSpPr txBox="1">
            <a:spLocks noChangeArrowheads="1"/>
          </p:cNvSpPr>
          <p:nvPr/>
        </p:nvSpPr>
        <p:spPr bwMode="auto">
          <a:xfrm>
            <a:off x="2762250" y="2711450"/>
            <a:ext cx="784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Feedback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inhibition</a:t>
            </a:r>
          </a:p>
        </p:txBody>
      </p:sp>
      <p:sp>
        <p:nvSpPr>
          <p:cNvPr id="142342" name="Text Box 10"/>
          <p:cNvSpPr txBox="1">
            <a:spLocks noChangeArrowheads="1"/>
          </p:cNvSpPr>
          <p:nvPr/>
        </p:nvSpPr>
        <p:spPr bwMode="auto">
          <a:xfrm>
            <a:off x="2286000" y="1863725"/>
            <a:ext cx="8604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Isoleucine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used up by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cell</a:t>
            </a:r>
          </a:p>
        </p:txBody>
      </p:sp>
      <p:sp>
        <p:nvSpPr>
          <p:cNvPr id="142343" name="Text Box 11"/>
          <p:cNvSpPr txBox="1">
            <a:spLocks noChangeArrowheads="1"/>
          </p:cNvSpPr>
          <p:nvPr/>
        </p:nvSpPr>
        <p:spPr bwMode="auto">
          <a:xfrm>
            <a:off x="5734050" y="1546225"/>
            <a:ext cx="854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 1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(threonine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deaminase)</a:t>
            </a:r>
          </a:p>
        </p:txBody>
      </p:sp>
      <p:sp>
        <p:nvSpPr>
          <p:cNvPr id="142344" name="Text Box 12"/>
          <p:cNvSpPr txBox="1">
            <a:spLocks noChangeArrowheads="1"/>
          </p:cNvSpPr>
          <p:nvPr/>
        </p:nvSpPr>
        <p:spPr bwMode="auto">
          <a:xfrm>
            <a:off x="5670550" y="6051550"/>
            <a:ext cx="10890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End product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(isoleucine)</a:t>
            </a:r>
          </a:p>
        </p:txBody>
      </p:sp>
      <p:sp>
        <p:nvSpPr>
          <p:cNvPr id="142345" name="Text Box 13"/>
          <p:cNvSpPr txBox="1">
            <a:spLocks noChangeArrowheads="1"/>
          </p:cNvSpPr>
          <p:nvPr/>
        </p:nvSpPr>
        <p:spPr bwMode="auto">
          <a:xfrm>
            <a:off x="5338763" y="5343525"/>
            <a:ext cx="7270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 5</a:t>
            </a:r>
          </a:p>
        </p:txBody>
      </p:sp>
      <p:sp>
        <p:nvSpPr>
          <p:cNvPr id="142346" name="Text Box 14"/>
          <p:cNvSpPr txBox="1">
            <a:spLocks noChangeArrowheads="1"/>
          </p:cNvSpPr>
          <p:nvPr/>
        </p:nvSpPr>
        <p:spPr bwMode="auto">
          <a:xfrm>
            <a:off x="4791075" y="4987925"/>
            <a:ext cx="1060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Intermediate D</a:t>
            </a:r>
          </a:p>
        </p:txBody>
      </p:sp>
      <p:sp>
        <p:nvSpPr>
          <p:cNvPr id="142347" name="Text Box 15"/>
          <p:cNvSpPr txBox="1">
            <a:spLocks noChangeArrowheads="1"/>
          </p:cNvSpPr>
          <p:nvPr/>
        </p:nvSpPr>
        <p:spPr bwMode="auto">
          <a:xfrm>
            <a:off x="4787900" y="3302000"/>
            <a:ext cx="1130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Intermediate B</a:t>
            </a:r>
          </a:p>
        </p:txBody>
      </p:sp>
      <p:sp>
        <p:nvSpPr>
          <p:cNvPr id="142348" name="Text Box 16"/>
          <p:cNvSpPr txBox="1">
            <a:spLocks noChangeArrowheads="1"/>
          </p:cNvSpPr>
          <p:nvPr/>
        </p:nvSpPr>
        <p:spPr bwMode="auto">
          <a:xfrm>
            <a:off x="4787900" y="2447925"/>
            <a:ext cx="1130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Intermediate A</a:t>
            </a:r>
          </a:p>
        </p:txBody>
      </p:sp>
      <p:sp>
        <p:nvSpPr>
          <p:cNvPr id="142349" name="Text Box 17"/>
          <p:cNvSpPr txBox="1">
            <a:spLocks noChangeArrowheads="1"/>
          </p:cNvSpPr>
          <p:nvPr/>
        </p:nvSpPr>
        <p:spPr bwMode="auto">
          <a:xfrm>
            <a:off x="5341938" y="4495800"/>
            <a:ext cx="7270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 4</a:t>
            </a:r>
          </a:p>
        </p:txBody>
      </p:sp>
      <p:sp>
        <p:nvSpPr>
          <p:cNvPr id="142350" name="Text Box 18"/>
          <p:cNvSpPr txBox="1">
            <a:spLocks noChangeArrowheads="1"/>
          </p:cNvSpPr>
          <p:nvPr/>
        </p:nvSpPr>
        <p:spPr bwMode="auto">
          <a:xfrm>
            <a:off x="5338763" y="2800350"/>
            <a:ext cx="7270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 2</a:t>
            </a:r>
          </a:p>
        </p:txBody>
      </p:sp>
      <p:sp>
        <p:nvSpPr>
          <p:cNvPr id="142351" name="Text Box 19"/>
          <p:cNvSpPr txBox="1">
            <a:spLocks noChangeArrowheads="1"/>
          </p:cNvSpPr>
          <p:nvPr/>
        </p:nvSpPr>
        <p:spPr bwMode="auto">
          <a:xfrm>
            <a:off x="5341938" y="3648075"/>
            <a:ext cx="7270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 3</a:t>
            </a:r>
          </a:p>
        </p:txBody>
      </p:sp>
      <p:sp>
        <p:nvSpPr>
          <p:cNvPr id="142352" name="Text Box 20"/>
          <p:cNvSpPr txBox="1">
            <a:spLocks noChangeArrowheads="1"/>
          </p:cNvSpPr>
          <p:nvPr/>
        </p:nvSpPr>
        <p:spPr bwMode="auto">
          <a:xfrm>
            <a:off x="5737225" y="330200"/>
            <a:ext cx="11398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Initial substrate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(threonine)</a:t>
            </a:r>
          </a:p>
        </p:txBody>
      </p:sp>
      <p:sp>
        <p:nvSpPr>
          <p:cNvPr id="142353" name="Text Box 21"/>
          <p:cNvSpPr txBox="1">
            <a:spLocks noChangeArrowheads="1"/>
          </p:cNvSpPr>
          <p:nvPr/>
        </p:nvSpPr>
        <p:spPr bwMode="auto">
          <a:xfrm>
            <a:off x="5737225" y="1025525"/>
            <a:ext cx="936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Threonine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in active site</a:t>
            </a:r>
          </a:p>
        </p:txBody>
      </p:sp>
      <p:sp>
        <p:nvSpPr>
          <p:cNvPr id="142354" name="Text Box 22"/>
          <p:cNvSpPr txBox="1">
            <a:spLocks noChangeArrowheads="1"/>
          </p:cNvSpPr>
          <p:nvPr/>
        </p:nvSpPr>
        <p:spPr bwMode="auto">
          <a:xfrm>
            <a:off x="3924300" y="781050"/>
            <a:ext cx="8350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Active site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available</a:t>
            </a:r>
          </a:p>
        </p:txBody>
      </p:sp>
      <p:sp>
        <p:nvSpPr>
          <p:cNvPr id="142355" name="Text Box 23"/>
          <p:cNvSpPr txBox="1">
            <a:spLocks noChangeArrowheads="1"/>
          </p:cNvSpPr>
          <p:nvPr/>
        </p:nvSpPr>
        <p:spPr bwMode="auto">
          <a:xfrm>
            <a:off x="3740150" y="2949575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Active site of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enzyme 1 no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longer binds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threonine;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pathway is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switched off.</a:t>
            </a:r>
          </a:p>
        </p:txBody>
      </p:sp>
      <p:sp>
        <p:nvSpPr>
          <p:cNvPr id="142356" name="Text Box 24"/>
          <p:cNvSpPr txBox="1">
            <a:spLocks noChangeArrowheads="1"/>
          </p:cNvSpPr>
          <p:nvPr/>
        </p:nvSpPr>
        <p:spPr bwMode="auto">
          <a:xfrm>
            <a:off x="2282825" y="4311650"/>
            <a:ext cx="771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Isoleucine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binds to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allosteric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b="1">
                <a:solidFill>
                  <a:srgbClr val="000000"/>
                </a:solidFill>
                <a:latin typeface="Arial" charset="0"/>
              </a:rPr>
              <a:t>site</a:t>
            </a:r>
          </a:p>
        </p:txBody>
      </p:sp>
      <p:sp>
        <p:nvSpPr>
          <p:cNvPr id="142357" name="Line 25"/>
          <p:cNvSpPr>
            <a:spLocks noChangeShapeType="1"/>
          </p:cNvSpPr>
          <p:nvPr/>
        </p:nvSpPr>
        <p:spPr bwMode="auto">
          <a:xfrm flipV="1">
            <a:off x="2505075" y="4010025"/>
            <a:ext cx="250825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42358" name="Line 26"/>
          <p:cNvSpPr>
            <a:spLocks noChangeShapeType="1"/>
          </p:cNvSpPr>
          <p:nvPr/>
        </p:nvSpPr>
        <p:spPr bwMode="auto">
          <a:xfrm flipV="1">
            <a:off x="3114675" y="3028950"/>
            <a:ext cx="6159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42359" name="Line 27"/>
          <p:cNvSpPr>
            <a:spLocks noChangeShapeType="1"/>
          </p:cNvSpPr>
          <p:nvPr/>
        </p:nvSpPr>
        <p:spPr bwMode="auto">
          <a:xfrm flipV="1">
            <a:off x="3603625" y="857250"/>
            <a:ext cx="288925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42360" name="Line 28"/>
          <p:cNvSpPr>
            <a:spLocks noChangeShapeType="1"/>
          </p:cNvSpPr>
          <p:nvPr/>
        </p:nvSpPr>
        <p:spPr bwMode="auto">
          <a:xfrm flipV="1">
            <a:off x="5346700" y="1111250"/>
            <a:ext cx="36195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42361" name="Line 29"/>
          <p:cNvSpPr>
            <a:spLocks noChangeShapeType="1"/>
          </p:cNvSpPr>
          <p:nvPr/>
        </p:nvSpPr>
        <p:spPr bwMode="auto">
          <a:xfrm flipV="1">
            <a:off x="5353050" y="1631950"/>
            <a:ext cx="3556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4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6" descr="08_13HydrolysisSucro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7000"/>
            <a:ext cx="708501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Example of an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enzyme-catalyzed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reaction: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hydrolysis of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sucrose by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sucrase</a:t>
            </a:r>
            <a:endParaRPr lang="en-US" sz="2400" b="1" i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4" name="Text Box 8"/>
          <p:cNvSpPr txBox="1">
            <a:spLocks noChangeArrowheads="1"/>
          </p:cNvSpPr>
          <p:nvPr/>
        </p:nvSpPr>
        <p:spPr bwMode="auto">
          <a:xfrm>
            <a:off x="3160713" y="2395538"/>
            <a:ext cx="24606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Sucrose (C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12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22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11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97285" name="Text Box 9"/>
          <p:cNvSpPr txBox="1">
            <a:spLocks noChangeArrowheads="1"/>
          </p:cNvSpPr>
          <p:nvPr/>
        </p:nvSpPr>
        <p:spPr bwMode="auto">
          <a:xfrm>
            <a:off x="1052513" y="6192838"/>
            <a:ext cx="24399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Glucose (C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6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12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6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97286" name="Text Box 10"/>
          <p:cNvSpPr txBox="1">
            <a:spLocks noChangeArrowheads="1"/>
          </p:cNvSpPr>
          <p:nvPr/>
        </p:nvSpPr>
        <p:spPr bwMode="auto">
          <a:xfrm>
            <a:off x="5345113" y="6205538"/>
            <a:ext cx="24399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Fructose (C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6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12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kumimoji="0" lang="en-US" sz="2100" b="1" baseline="-25000">
                <a:solidFill>
                  <a:srgbClr val="000000"/>
                </a:solidFill>
                <a:latin typeface="Arial" charset="0"/>
              </a:rPr>
              <a:t>6</a:t>
            </a: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97287" name="Text Box 11"/>
          <p:cNvSpPr txBox="1">
            <a:spLocks noChangeArrowheads="1"/>
          </p:cNvSpPr>
          <p:nvPr/>
        </p:nvSpPr>
        <p:spPr bwMode="auto">
          <a:xfrm>
            <a:off x="3236913" y="3489325"/>
            <a:ext cx="10810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100" b="1">
                <a:solidFill>
                  <a:srgbClr val="000000"/>
                </a:solidFill>
                <a:latin typeface="Arial" charset="0"/>
              </a:rPr>
              <a:t>Sucr</a:t>
            </a:r>
            <a:r>
              <a:rPr kumimoji="0" lang="en-US" sz="2100" b="1">
                <a:solidFill>
                  <a:srgbClr val="FF0000"/>
                </a:solidFill>
                <a:latin typeface="Arial" charset="0"/>
              </a:rPr>
              <a:t>ase</a:t>
            </a:r>
            <a:endParaRPr kumimoji="0" lang="en-US" sz="21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0075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The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Activation Energy </a:t>
            </a:r>
            <a:r>
              <a:rPr lang="en-US" sz="3600">
                <a:solidFill>
                  <a:srgbClr val="FF0000"/>
                </a:solidFill>
                <a:latin typeface="Times New Roman" charset="0"/>
                <a:cs typeface="Arial" charset="0"/>
              </a:rPr>
              <a:t>E</a:t>
            </a:r>
            <a:r>
              <a:rPr lang="en-US" sz="3600" baseline="-25000">
                <a:solidFill>
                  <a:srgbClr val="FF0000"/>
                </a:solidFill>
                <a:latin typeface="Times New Roman" charset="0"/>
                <a:cs typeface="Arial" charset="0"/>
              </a:rPr>
              <a:t>A</a:t>
            </a:r>
            <a:r>
              <a:rPr lang="en-US" sz="3200">
                <a:latin typeface="Times New Roman" charset="0"/>
                <a:cs typeface="Arial" charset="0"/>
              </a:rPr>
              <a:t> </a:t>
            </a:r>
            <a:r>
              <a:rPr lang="en-US" sz="3200" i="1">
                <a:solidFill>
                  <a:srgbClr val="0000FF"/>
                </a:solidFill>
                <a:latin typeface="Times New Roman" charset="0"/>
                <a:cs typeface="Arial" charset="0"/>
              </a:rPr>
              <a:t>Barrier</a:t>
            </a:r>
            <a:endParaRPr lang="en-US" i="1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534400" cy="53070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Every 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chemical reaction</a:t>
            </a:r>
            <a:r>
              <a:rPr lang="en-US">
                <a:latin typeface="Arial" charset="0"/>
                <a:cs typeface="Arial" charset="0"/>
              </a:rPr>
              <a:t> between molecules involves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bond breaking</a:t>
            </a:r>
            <a:r>
              <a:rPr lang="en-US">
                <a:latin typeface="Arial" charset="0"/>
                <a:cs typeface="Arial" charset="0"/>
              </a:rPr>
              <a:t> and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bond forming.</a:t>
            </a:r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initial energy needed to start </a:t>
            </a:r>
            <a:r>
              <a:rPr lang="en-US">
                <a:latin typeface="Arial" charset="0"/>
                <a:cs typeface="Arial" charset="0"/>
              </a:rPr>
              <a:t>a chemical reaction is called the </a:t>
            </a:r>
            <a:r>
              <a:rPr lang="en-US" b="1">
                <a:latin typeface="Arial" charset="0"/>
                <a:cs typeface="Arial" charset="0"/>
              </a:rPr>
              <a:t>free energy of activation</a:t>
            </a:r>
            <a:r>
              <a:rPr lang="en-US">
                <a:latin typeface="Arial" charset="0"/>
                <a:cs typeface="Arial" charset="0"/>
              </a:rPr>
              <a:t>, or </a:t>
            </a:r>
            <a:r>
              <a:rPr lang="en-US" b="1" i="1">
                <a:solidFill>
                  <a:srgbClr val="0000FF"/>
                </a:solidFill>
                <a:latin typeface="Arial" charset="0"/>
                <a:cs typeface="Arial" charset="0"/>
              </a:rPr>
              <a:t>activation energy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b="1">
                <a:latin typeface="Arial" charset="0"/>
                <a:cs typeface="Arial" charset="0"/>
              </a:rPr>
              <a:t>(</a:t>
            </a:r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E</a:t>
            </a:r>
            <a:r>
              <a:rPr lang="en-US" sz="3200" b="1" baseline="-25000">
                <a:solidFill>
                  <a:srgbClr val="0000FF"/>
                </a:solidFill>
                <a:latin typeface="Arial" charset="0"/>
                <a:cs typeface="Arial" charset="0"/>
              </a:rPr>
              <a:t>A</a:t>
            </a:r>
            <a:r>
              <a:rPr lang="en-US" b="1">
                <a:latin typeface="Arial" charset="0"/>
                <a:cs typeface="Arial" charset="0"/>
              </a:rPr>
              <a:t>)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Activation energy is often supplied in the form of heat from the surroundings.</a:t>
            </a:r>
          </a:p>
          <a:p>
            <a:pPr eaLnBrk="1" hangingPunct="1"/>
            <a:r>
              <a:rPr lang="en-US" i="1">
                <a:solidFill>
                  <a:srgbClr val="0000FF"/>
                </a:solidFill>
                <a:latin typeface="Arial" charset="0"/>
                <a:cs typeface="Arial" charset="0"/>
              </a:rPr>
              <a:t>Enzymes lower the amount of </a:t>
            </a:r>
            <a:r>
              <a:rPr lang="en-US" sz="3200" b="1" i="1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US" sz="3200" b="1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A </a:t>
            </a:r>
            <a:r>
              <a:rPr lang="en-US" sz="3200" i="1">
                <a:solidFill>
                  <a:srgbClr val="0000FF"/>
                </a:solidFill>
                <a:latin typeface="Arial" charset="0"/>
                <a:cs typeface="Arial" charset="0"/>
              </a:rPr>
              <a:t>needed</a:t>
            </a:r>
            <a:r>
              <a:rPr lang="en-US" sz="3200" i="1">
                <a:latin typeface="Arial" charset="0"/>
                <a:cs typeface="Arial" charset="0"/>
              </a:rPr>
              <a:t>, </a:t>
            </a:r>
            <a:r>
              <a:rPr lang="en-US" sz="3200" i="1">
                <a:solidFill>
                  <a:srgbClr val="0000FF"/>
                </a:solidFill>
                <a:latin typeface="Arial" charset="0"/>
                <a:cs typeface="Arial" charset="0"/>
              </a:rPr>
              <a:t>so the reaction rate is faster</a:t>
            </a:r>
            <a:r>
              <a:rPr lang="en-US" sz="3200" i="1">
                <a:latin typeface="Arial" charset="0"/>
                <a:cs typeface="Arial" charset="0"/>
              </a:rPr>
              <a:t>.</a:t>
            </a:r>
            <a:endParaRPr lang="en-US" sz="3200" b="1" i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3975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6" descr="08_14ExergonicRea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9700"/>
            <a:ext cx="753586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7"/>
          <p:cNvSpPr>
            <a:spLocks noChangeArrowheads="1"/>
          </p:cNvSpPr>
          <p:nvPr/>
        </p:nvSpPr>
        <p:spPr bwMode="auto">
          <a:xfrm>
            <a:off x="152400" y="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 i="1">
                <a:solidFill>
                  <a:srgbClr val="034694"/>
                </a:solidFill>
                <a:latin typeface="Times New Roman" charset="0"/>
                <a:ea typeface="ＭＳ Ｐゴシック" charset="0"/>
                <a:cs typeface="Arial" charset="0"/>
              </a:rPr>
              <a:t>Exergonic  </a:t>
            </a:r>
          </a:p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000" b="1" i="1">
                <a:solidFill>
                  <a:srgbClr val="034694"/>
                </a:solidFill>
                <a:latin typeface="Times New Roman" charset="0"/>
                <a:ea typeface="ＭＳ Ｐゴシック" charset="0"/>
                <a:cs typeface="Arial" charset="0"/>
              </a:rPr>
              <a:t>Reaction</a:t>
            </a:r>
            <a:endParaRPr lang="en-US" sz="2400" b="1" i="1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1380" name="Text Box 8"/>
          <p:cNvSpPr txBox="1">
            <a:spLocks noChangeArrowheads="1"/>
          </p:cNvSpPr>
          <p:nvPr/>
        </p:nvSpPr>
        <p:spPr bwMode="auto">
          <a:xfrm>
            <a:off x="2751138" y="6065838"/>
            <a:ext cx="30876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Progress of the reaction</a:t>
            </a:r>
          </a:p>
        </p:txBody>
      </p:sp>
      <p:sp>
        <p:nvSpPr>
          <p:cNvPr id="101381" name="Text Box 9"/>
          <p:cNvSpPr txBox="1">
            <a:spLocks noChangeArrowheads="1"/>
          </p:cNvSpPr>
          <p:nvPr/>
        </p:nvSpPr>
        <p:spPr bwMode="auto">
          <a:xfrm>
            <a:off x="6081713" y="5418138"/>
            <a:ext cx="10683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Products</a:t>
            </a:r>
          </a:p>
        </p:txBody>
      </p: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1598613" y="3675063"/>
            <a:ext cx="11826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Reactants</a:t>
            </a:r>
          </a:p>
        </p:txBody>
      </p:sp>
      <p:sp>
        <p:nvSpPr>
          <p:cNvPr id="101383" name="Text Box 11"/>
          <p:cNvSpPr txBox="1">
            <a:spLocks noChangeArrowheads="1"/>
          </p:cNvSpPr>
          <p:nvPr/>
        </p:nvSpPr>
        <p:spPr bwMode="auto">
          <a:xfrm>
            <a:off x="7367588" y="4376738"/>
            <a:ext cx="8905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∆</a:t>
            </a:r>
            <a:r>
              <a:rPr kumimoji="0" lang="en-US" sz="1900" b="1" i="1">
                <a:solidFill>
                  <a:srgbClr val="000000"/>
                </a:solidFill>
                <a:latin typeface="Arial" charset="0"/>
              </a:rPr>
              <a:t>G</a:t>
            </a: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 &lt; O</a:t>
            </a: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>
            <a:off x="3173413" y="1595438"/>
            <a:ext cx="17668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Transition state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 rot="-5368637">
            <a:off x="421481" y="3242469"/>
            <a:ext cx="13985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Free energy</a:t>
            </a:r>
          </a:p>
        </p:txBody>
      </p:sp>
      <p:sp>
        <p:nvSpPr>
          <p:cNvPr id="101386" name="Text Box 14"/>
          <p:cNvSpPr txBox="1">
            <a:spLocks noChangeArrowheads="1"/>
          </p:cNvSpPr>
          <p:nvPr/>
        </p:nvSpPr>
        <p:spPr bwMode="auto">
          <a:xfrm>
            <a:off x="4113213" y="2560638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000000"/>
                </a:solidFill>
                <a:latin typeface="Arial" charset="0"/>
              </a:rPr>
              <a:t>E</a:t>
            </a:r>
            <a:r>
              <a:rPr kumimoji="0" lang="en-US" sz="2500" b="1" baseline="-25000">
                <a:solidFill>
                  <a:srgbClr val="000000"/>
                </a:solidFill>
                <a:latin typeface="Arial" charset="0"/>
              </a:rPr>
              <a:t>A</a:t>
            </a:r>
            <a:endParaRPr kumimoji="0" lang="en-US" sz="1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387" name="Text Box 15"/>
          <p:cNvSpPr txBox="1">
            <a:spLocks noChangeArrowheads="1"/>
          </p:cNvSpPr>
          <p:nvPr/>
        </p:nvSpPr>
        <p:spPr bwMode="auto">
          <a:xfrm>
            <a:off x="4354513" y="11763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01388" name="Text Box 16"/>
          <p:cNvSpPr txBox="1">
            <a:spLocks noChangeArrowheads="1"/>
          </p:cNvSpPr>
          <p:nvPr/>
        </p:nvSpPr>
        <p:spPr bwMode="auto">
          <a:xfrm>
            <a:off x="3541713" y="11763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01389" name="Text Box 17"/>
          <p:cNvSpPr txBox="1">
            <a:spLocks noChangeArrowheads="1"/>
          </p:cNvSpPr>
          <p:nvPr/>
        </p:nvSpPr>
        <p:spPr bwMode="auto">
          <a:xfrm>
            <a:off x="4341813" y="5667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01390" name="Text Box 18"/>
          <p:cNvSpPr txBox="1">
            <a:spLocks noChangeArrowheads="1"/>
          </p:cNvSpPr>
          <p:nvPr/>
        </p:nvSpPr>
        <p:spPr bwMode="auto">
          <a:xfrm>
            <a:off x="3541713" y="5667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01391" name="Text Box 19"/>
          <p:cNvSpPr txBox="1">
            <a:spLocks noChangeArrowheads="1"/>
          </p:cNvSpPr>
          <p:nvPr/>
        </p:nvSpPr>
        <p:spPr bwMode="auto">
          <a:xfrm>
            <a:off x="6767513" y="48085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01392" name="Text Box 20"/>
          <p:cNvSpPr txBox="1">
            <a:spLocks noChangeArrowheads="1"/>
          </p:cNvSpPr>
          <p:nvPr/>
        </p:nvSpPr>
        <p:spPr bwMode="auto">
          <a:xfrm>
            <a:off x="2525713" y="31702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01393" name="Text Box 21"/>
          <p:cNvSpPr txBox="1">
            <a:spLocks noChangeArrowheads="1"/>
          </p:cNvSpPr>
          <p:nvPr/>
        </p:nvSpPr>
        <p:spPr bwMode="auto">
          <a:xfrm>
            <a:off x="6183313" y="4805363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01394" name="Text Box 22"/>
          <p:cNvSpPr txBox="1">
            <a:spLocks noChangeArrowheads="1"/>
          </p:cNvSpPr>
          <p:nvPr/>
        </p:nvSpPr>
        <p:spPr bwMode="auto">
          <a:xfrm>
            <a:off x="1700213" y="31575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sp>
        <p:nvSpPr>
          <p:cNvPr id="101395" name="Text Box 23"/>
          <p:cNvSpPr txBox="1">
            <a:spLocks noChangeArrowheads="1"/>
          </p:cNvSpPr>
          <p:nvPr/>
        </p:nvSpPr>
        <p:spPr bwMode="auto">
          <a:xfrm>
            <a:off x="6767513" y="40084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01396" name="Text Box 24"/>
          <p:cNvSpPr txBox="1">
            <a:spLocks noChangeArrowheads="1"/>
          </p:cNvSpPr>
          <p:nvPr/>
        </p:nvSpPr>
        <p:spPr bwMode="auto">
          <a:xfrm>
            <a:off x="2513013" y="25733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01397" name="Text Box 25"/>
          <p:cNvSpPr txBox="1">
            <a:spLocks noChangeArrowheads="1"/>
          </p:cNvSpPr>
          <p:nvPr/>
        </p:nvSpPr>
        <p:spPr bwMode="auto">
          <a:xfrm>
            <a:off x="6189663" y="400208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01398" name="Text Box 26"/>
          <p:cNvSpPr txBox="1">
            <a:spLocks noChangeArrowheads="1"/>
          </p:cNvSpPr>
          <p:nvPr/>
        </p:nvSpPr>
        <p:spPr bwMode="auto">
          <a:xfrm>
            <a:off x="1712913" y="2573338"/>
            <a:ext cx="1920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900" b="1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865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How Enzymes Lower the E</a:t>
            </a:r>
            <a:r>
              <a:rPr lang="en-US" baseline="-25000">
                <a:latin typeface="Times New Roman" charset="0"/>
                <a:cs typeface="Arial" charset="0"/>
              </a:rPr>
              <a:t>A</a:t>
            </a:r>
            <a:r>
              <a:rPr lang="en-US">
                <a:latin typeface="Times New Roman" charset="0"/>
                <a:cs typeface="Arial" charset="0"/>
              </a:rPr>
              <a:t> Barrier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2768600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FF0000"/>
                </a:solidFill>
                <a:latin typeface="Arial" charset="0"/>
                <a:cs typeface="Arial" charset="0"/>
              </a:rPr>
              <a:t>Enzymes catalyze reactions </a:t>
            </a:r>
            <a:r>
              <a:rPr lang="en-US" sz="3200" i="1">
                <a:solidFill>
                  <a:srgbClr val="0000FF"/>
                </a:solidFill>
                <a:latin typeface="Arial" charset="0"/>
                <a:cs typeface="Arial" charset="0"/>
              </a:rPr>
              <a:t>by</a:t>
            </a:r>
            <a:r>
              <a:rPr lang="en-US" sz="3200" i="1">
                <a:solidFill>
                  <a:srgbClr val="FF0000"/>
                </a:solidFill>
                <a:latin typeface="Arial" charset="0"/>
                <a:cs typeface="Arial" charset="0"/>
              </a:rPr>
              <a:t> lowering the E</a:t>
            </a:r>
            <a:r>
              <a:rPr lang="en-US" sz="3200" i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sz="3200" i="1">
                <a:solidFill>
                  <a:srgbClr val="FF0000"/>
                </a:solidFill>
                <a:latin typeface="Arial" charset="0"/>
                <a:cs typeface="Arial" charset="0"/>
              </a:rPr>
              <a:t> barrier.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Enzymes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do not affect</a:t>
            </a:r>
            <a:r>
              <a:rPr lang="en-US">
                <a:latin typeface="Arial" charset="0"/>
                <a:cs typeface="Arial" charset="0"/>
              </a:rPr>
              <a:t> the change in free energy (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∆</a:t>
            </a:r>
            <a:r>
              <a:rPr lang="en-US" i="1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n-US">
                <a:latin typeface="Arial" charset="0"/>
                <a:cs typeface="Arial" charset="0"/>
              </a:rPr>
              <a:t>); instead, they 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hasten / speed up reactions that would occur eventually.</a:t>
            </a:r>
          </a:p>
        </p:txBody>
      </p:sp>
      <p:sp>
        <p:nvSpPr>
          <p:cNvPr id="103428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429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048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6" descr="08_15EnzymeA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7000"/>
            <a:ext cx="857885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152400" y="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The effect of an enzyme on activation energy</a:t>
            </a:r>
            <a:endParaRPr lang="en-US" sz="3200" b="1" i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2560638" y="5989638"/>
            <a:ext cx="31892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Progress of the reaction</a:t>
            </a:r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5662613" y="5303838"/>
            <a:ext cx="12588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Products</a:t>
            </a: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370013" y="2976563"/>
            <a:ext cx="1296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Reactants</a:t>
            </a: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6415088" y="3779838"/>
            <a:ext cx="221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∆</a:t>
            </a:r>
            <a:r>
              <a:rPr kumimoji="0" lang="en-US" sz="2200" b="1" i="1">
                <a:solidFill>
                  <a:srgbClr val="000000"/>
                </a:solidFill>
                <a:latin typeface="Arial" charset="0"/>
              </a:rPr>
              <a:t>G</a:t>
            </a: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 is unaffected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by enzyme</a:t>
            </a:r>
          </a:p>
        </p:txBody>
      </p:sp>
      <p:sp>
        <p:nvSpPr>
          <p:cNvPr id="105480" name="Text Box 12"/>
          <p:cNvSpPr txBox="1">
            <a:spLocks noChangeArrowheads="1"/>
          </p:cNvSpPr>
          <p:nvPr/>
        </p:nvSpPr>
        <p:spPr bwMode="auto">
          <a:xfrm>
            <a:off x="1160463" y="887413"/>
            <a:ext cx="1258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Course of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reaction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without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enzyme</a:t>
            </a:r>
          </a:p>
        </p:txBody>
      </p:sp>
      <p:sp>
        <p:nvSpPr>
          <p:cNvPr id="105481" name="Text Box 13"/>
          <p:cNvSpPr txBox="1">
            <a:spLocks noChangeArrowheads="1"/>
          </p:cNvSpPr>
          <p:nvPr/>
        </p:nvSpPr>
        <p:spPr bwMode="auto">
          <a:xfrm rot="-5368637">
            <a:off x="-88900" y="3573463"/>
            <a:ext cx="1603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Free energy</a:t>
            </a:r>
          </a:p>
        </p:txBody>
      </p:sp>
      <p:sp>
        <p:nvSpPr>
          <p:cNvPr id="105482" name="Text Box 14"/>
          <p:cNvSpPr txBox="1">
            <a:spLocks noChangeArrowheads="1"/>
          </p:cNvSpPr>
          <p:nvPr/>
        </p:nvSpPr>
        <p:spPr bwMode="auto">
          <a:xfrm>
            <a:off x="4672013" y="1341438"/>
            <a:ext cx="1169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E</a:t>
            </a:r>
            <a:r>
              <a:rPr kumimoji="0" lang="en-US" sz="2200" b="1" baseline="-25000">
                <a:solidFill>
                  <a:srgbClr val="000000"/>
                </a:solidFill>
                <a:latin typeface="Arial" charset="0"/>
              </a:rPr>
              <a:t>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without</a:t>
            </a:r>
            <a:endParaRPr kumimoji="0" lang="en-US" sz="2200" b="1" baseline="-2500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000000"/>
                </a:solidFill>
                <a:latin typeface="Arial" charset="0"/>
              </a:rPr>
              <a:t>enzyme</a:t>
            </a:r>
          </a:p>
        </p:txBody>
      </p:sp>
      <p:sp>
        <p:nvSpPr>
          <p:cNvPr id="105483" name="Text Box 15"/>
          <p:cNvSpPr txBox="1">
            <a:spLocks noChangeArrowheads="1"/>
          </p:cNvSpPr>
          <p:nvPr/>
        </p:nvSpPr>
        <p:spPr bwMode="auto">
          <a:xfrm>
            <a:off x="7377113" y="1976438"/>
            <a:ext cx="1169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E</a:t>
            </a:r>
            <a:r>
              <a:rPr kumimoji="0" lang="en-US" sz="2600" b="1" baseline="-25000">
                <a:solidFill>
                  <a:srgbClr val="DC202A"/>
                </a:solidFill>
                <a:latin typeface="Arial" charset="0"/>
              </a:rPr>
              <a:t>A</a:t>
            </a:r>
            <a:r>
              <a:rPr kumimoji="0" lang="en-US" sz="2200" b="1" baseline="-25000">
                <a:solidFill>
                  <a:srgbClr val="DC202A"/>
                </a:solidFill>
                <a:latin typeface="Arial" charset="0"/>
              </a:rPr>
              <a:t> </a:t>
            </a: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with</a:t>
            </a:r>
            <a:endParaRPr kumimoji="0" lang="en-US" sz="2200" b="1" baseline="-25000">
              <a:solidFill>
                <a:srgbClr val="DC202A"/>
              </a:solidFill>
              <a:latin typeface="Arial" charset="0"/>
            </a:endParaRP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enzyme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is lower</a:t>
            </a:r>
          </a:p>
        </p:txBody>
      </p:sp>
      <p:sp>
        <p:nvSpPr>
          <p:cNvPr id="105484" name="Text Box 16"/>
          <p:cNvSpPr txBox="1">
            <a:spLocks noChangeArrowheads="1"/>
          </p:cNvSpPr>
          <p:nvPr/>
        </p:nvSpPr>
        <p:spPr bwMode="auto">
          <a:xfrm>
            <a:off x="2043113" y="3624263"/>
            <a:ext cx="17287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Course of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reaction</a:t>
            </a:r>
          </a:p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2200" b="1">
                <a:solidFill>
                  <a:srgbClr val="DC202A"/>
                </a:solidFill>
                <a:latin typeface="Arial" charset="0"/>
              </a:rPr>
              <a:t>with enzyme</a:t>
            </a:r>
          </a:p>
        </p:txBody>
      </p:sp>
      <p:sp>
        <p:nvSpPr>
          <p:cNvPr id="105485" name="Line 17"/>
          <p:cNvSpPr>
            <a:spLocks noChangeShapeType="1"/>
          </p:cNvSpPr>
          <p:nvPr/>
        </p:nvSpPr>
        <p:spPr bwMode="auto">
          <a:xfrm>
            <a:off x="2428875" y="1143000"/>
            <a:ext cx="612775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5486" name="Line 18"/>
          <p:cNvSpPr>
            <a:spLocks noChangeShapeType="1"/>
          </p:cNvSpPr>
          <p:nvPr/>
        </p:nvSpPr>
        <p:spPr bwMode="auto">
          <a:xfrm flipV="1">
            <a:off x="2625725" y="2409825"/>
            <a:ext cx="488950" cy="1228725"/>
          </a:xfrm>
          <a:prstGeom prst="line">
            <a:avLst/>
          </a:prstGeom>
          <a:noFill/>
          <a:ln w="25400">
            <a:solidFill>
              <a:srgbClr val="DC20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30225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Substrate </a:t>
            </a:r>
            <a:r>
              <a:rPr lang="en-US" sz="3200" i="1">
                <a:solidFill>
                  <a:srgbClr val="FF0000"/>
                </a:solidFill>
                <a:latin typeface="Times New Roman" charset="0"/>
                <a:cs typeface="Arial" charset="0"/>
              </a:rPr>
              <a:t>Specificity</a:t>
            </a:r>
            <a:r>
              <a:rPr lang="en-US">
                <a:latin typeface="Times New Roman" charset="0"/>
                <a:cs typeface="Arial" charset="0"/>
              </a:rPr>
              <a:t> of Enzymes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21700" cy="580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reactant</a:t>
            </a:r>
            <a:r>
              <a:rPr lang="en-US">
                <a:latin typeface="Arial" charset="0"/>
                <a:cs typeface="Arial" charset="0"/>
              </a:rPr>
              <a:t> that an enzyme acts on is called the enzyme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substrate</a:t>
            </a:r>
            <a:r>
              <a:rPr lang="en-US" b="1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The enzyme binds to its substrate, forming an </a:t>
            </a:r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enzyme-substrate complex </a:t>
            </a:r>
            <a:r>
              <a:rPr lang="en-US">
                <a:latin typeface="Arial" charset="0"/>
                <a:cs typeface="Arial" charset="0"/>
              </a:rPr>
              <a:t>(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Reaction</a:t>
            </a:r>
            <a:r>
              <a:rPr lang="en-US">
                <a:latin typeface="Arial" charset="0"/>
                <a:cs typeface="Arial" charset="0"/>
              </a:rPr>
              <a:t> occurs)</a:t>
            </a: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The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active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site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is the region on the enzyme where the substrate binds (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shape match</a:t>
            </a:r>
            <a:r>
              <a:rPr lang="en-US">
                <a:latin typeface="Arial" charset="0"/>
                <a:cs typeface="Arial" charset="0"/>
              </a:rPr>
              <a:t>).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Induced fit</a:t>
            </a: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>
                <a:latin typeface="Arial" charset="0"/>
                <a:cs typeface="Arial" charset="0"/>
              </a:rPr>
              <a:t>of a substrate brings chemical groups of the active site into positions (orientation) that enhance their ability to catalyze the reaction.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7524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7525" name="Line 6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228600" y="6597650"/>
            <a:ext cx="5486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00">
                <a:solidFill>
                  <a:srgbClr val="000000"/>
                </a:solidFill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486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6" descr="08_16EnzymeEnviroFacto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93788"/>
            <a:ext cx="854868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7"/>
          <p:cNvSpPr>
            <a:spLocks noChangeArrowheads="1"/>
          </p:cNvSpPr>
          <p:nvPr/>
        </p:nvSpPr>
        <p:spPr bwMode="auto">
          <a:xfrm>
            <a:off x="152400" y="0"/>
            <a:ext cx="754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0850" indent="-45085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800" i="1">
                <a:solidFill>
                  <a:srgbClr val="0000FF"/>
                </a:solidFill>
                <a:latin typeface="Times New Roman" charset="0"/>
                <a:ea typeface="ＭＳ Ｐゴシック" charset="0"/>
                <a:cs typeface="Arial" charset="0"/>
              </a:rPr>
              <a:t>Induced fit between an enzyme and its substrate</a:t>
            </a:r>
            <a:endParaRPr lang="en-US" sz="3200" b="1" i="1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9572" name="Text Box 8"/>
          <p:cNvSpPr txBox="1">
            <a:spLocks noChangeArrowheads="1"/>
          </p:cNvSpPr>
          <p:nvPr/>
        </p:nvSpPr>
        <p:spPr bwMode="auto">
          <a:xfrm>
            <a:off x="490538" y="1316038"/>
            <a:ext cx="9794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FFFFFF"/>
                </a:solidFill>
                <a:latin typeface="Arial" charset="0"/>
              </a:rPr>
              <a:t>Substrate</a:t>
            </a:r>
            <a:endParaRPr kumimoji="0" lang="en-US" sz="2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3" name="Text Box 9"/>
          <p:cNvSpPr txBox="1">
            <a:spLocks noChangeArrowheads="1"/>
          </p:cNvSpPr>
          <p:nvPr/>
        </p:nvSpPr>
        <p:spPr bwMode="auto">
          <a:xfrm>
            <a:off x="452438" y="2703513"/>
            <a:ext cx="9794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FFFFFF"/>
                </a:solidFill>
                <a:latin typeface="Arial" charset="0"/>
              </a:rPr>
              <a:t>Active site</a:t>
            </a:r>
            <a:endParaRPr kumimoji="0" lang="en-US" sz="2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4" name="Line 10"/>
          <p:cNvSpPr>
            <a:spLocks noChangeShapeType="1"/>
          </p:cNvSpPr>
          <p:nvPr/>
        </p:nvSpPr>
        <p:spPr bwMode="auto">
          <a:xfrm>
            <a:off x="958850" y="1555750"/>
            <a:ext cx="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9575" name="Line 11"/>
          <p:cNvSpPr>
            <a:spLocks noChangeShapeType="1"/>
          </p:cNvSpPr>
          <p:nvPr/>
        </p:nvSpPr>
        <p:spPr bwMode="auto">
          <a:xfrm>
            <a:off x="1511300" y="2825750"/>
            <a:ext cx="835025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20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9576" name="Text Box 12"/>
          <p:cNvSpPr txBox="1">
            <a:spLocks noChangeArrowheads="1"/>
          </p:cNvSpPr>
          <p:nvPr/>
        </p:nvSpPr>
        <p:spPr bwMode="auto">
          <a:xfrm>
            <a:off x="2243138" y="4697413"/>
            <a:ext cx="8143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FFFFFF"/>
                </a:solidFill>
                <a:latin typeface="Arial" charset="0"/>
              </a:rPr>
              <a:t>Enzyme</a:t>
            </a:r>
            <a:endParaRPr kumimoji="0" lang="en-US" sz="2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7" name="Text Box 13"/>
          <p:cNvSpPr txBox="1">
            <a:spLocks noChangeArrowheads="1"/>
          </p:cNvSpPr>
          <p:nvPr/>
        </p:nvSpPr>
        <p:spPr bwMode="auto">
          <a:xfrm>
            <a:off x="6269038" y="4725988"/>
            <a:ext cx="1754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FFFFFF"/>
                </a:solidFill>
                <a:latin typeface="Arial" charset="0"/>
              </a:rPr>
              <a:t>Enzyme-substrate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FFFFFF"/>
                </a:solidFill>
                <a:latin typeface="Arial" charset="0"/>
              </a:rPr>
              <a:t>complex</a:t>
            </a:r>
            <a:endParaRPr kumimoji="0" lang="en-US" sz="22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8" name="Text Box 14"/>
          <p:cNvSpPr txBox="1">
            <a:spLocks noChangeArrowheads="1"/>
          </p:cNvSpPr>
          <p:nvPr/>
        </p:nvSpPr>
        <p:spPr bwMode="auto">
          <a:xfrm>
            <a:off x="4675188" y="5376863"/>
            <a:ext cx="3000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000000"/>
                </a:solidFill>
                <a:latin typeface="Arial" charset="0"/>
              </a:rPr>
              <a:t>(b)</a:t>
            </a:r>
            <a:endParaRPr kumimoji="0" lang="en-US" sz="2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9" name="Text Box 15"/>
          <p:cNvSpPr txBox="1">
            <a:spLocks noChangeArrowheads="1"/>
          </p:cNvSpPr>
          <p:nvPr/>
        </p:nvSpPr>
        <p:spPr bwMode="auto">
          <a:xfrm>
            <a:off x="354013" y="5376863"/>
            <a:ext cx="3000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kumimoji="1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37931725" indent="-37474525"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130000"/>
              <a:buFont typeface="Times" charset="0"/>
              <a:buNone/>
            </a:pPr>
            <a:r>
              <a:rPr kumimoji="0" lang="en-US" sz="1600" b="1">
                <a:solidFill>
                  <a:srgbClr val="000000"/>
                </a:solidFill>
                <a:latin typeface="Arial" charset="0"/>
              </a:rPr>
              <a:t>(a)</a:t>
            </a:r>
            <a:endParaRPr kumimoji="0" lang="en-US" sz="22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0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1521</Words>
  <Application>Microsoft Macintosh PowerPoint</Application>
  <PresentationFormat>On-screen Show (4:3)</PresentationFormat>
  <Paragraphs>322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C6eActiveLectureQuestions</vt:lpstr>
      <vt:lpstr>Enzymes!</vt:lpstr>
      <vt:lpstr>Enzymes speed up the rate of metabolic reactions by lowering energy barriers</vt:lpstr>
      <vt:lpstr>PowerPoint Presentation</vt:lpstr>
      <vt:lpstr>The Activation Energy EA Barrier</vt:lpstr>
      <vt:lpstr>PowerPoint Presentation</vt:lpstr>
      <vt:lpstr>How Enzymes Lower the EA Barrier</vt:lpstr>
      <vt:lpstr>PowerPoint Presentation</vt:lpstr>
      <vt:lpstr>Substrate Specificity of Enzymes</vt:lpstr>
      <vt:lpstr>PowerPoint Presentation</vt:lpstr>
      <vt:lpstr>Catalysis in the Enzyme’s Active Site</vt:lpstr>
      <vt:lpstr>PowerPoint Presentation</vt:lpstr>
      <vt:lpstr>Effects of Local Conditions on Enzyme Activity</vt:lpstr>
      <vt:lpstr>Effects of Temperature and pH</vt:lpstr>
      <vt:lpstr>PowerPoint Presentation</vt:lpstr>
      <vt:lpstr>Cofactors:</vt:lpstr>
      <vt:lpstr>Enzyme Inhibitors</vt:lpstr>
      <vt:lpstr>PowerPoint Presentation</vt:lpstr>
      <vt:lpstr>Regulation of enzyme activity helps control metabolism</vt:lpstr>
      <vt:lpstr>Allosteric Regulation of Enzymes</vt:lpstr>
      <vt:lpstr>Allosteric Activation and Inhibition</vt:lpstr>
      <vt:lpstr>PowerPoint Presentation</vt:lpstr>
      <vt:lpstr>PowerPoint Presentation</vt:lpstr>
      <vt:lpstr>Identification of Allosteric Regulators</vt:lpstr>
      <vt:lpstr>Feedback Inhibition: Allosteric Enzyme Regulation</vt:lpstr>
      <vt:lpstr>PowerPoint Presentation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Enzymes!</dc:title>
  <dc:creator>Douglas County Schools</dc:creator>
  <cp:lastModifiedBy>Douglas County Schools</cp:lastModifiedBy>
  <cp:revision>1</cp:revision>
  <dcterms:created xsi:type="dcterms:W3CDTF">2016-01-06T02:52:14Z</dcterms:created>
  <dcterms:modified xsi:type="dcterms:W3CDTF">2016-01-06T02:58:58Z</dcterms:modified>
</cp:coreProperties>
</file>