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A5875-9AFD-5C46-8093-D5A57C37A59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5F719-0361-A24F-ADE5-562B37B66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1143C-9D54-1744-B244-465D1B3A275A}" type="slidenum">
              <a:rPr lang="en-US"/>
              <a:pPr/>
              <a:t>2</a:t>
            </a:fld>
            <a:endParaRPr lang="en-US"/>
          </a:p>
        </p:txBody>
      </p:sp>
      <p:sp>
        <p:nvSpPr>
          <p:cNvPr id="1100802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C4FEC-4108-F245-BEA0-4F14A6CB61C6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02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E5095F-AEC6-D643-881D-33254FAFED89}" type="slidenum">
              <a:rPr lang="en-US"/>
              <a:pPr/>
              <a:t>12</a:t>
            </a:fld>
            <a:endParaRPr lang="en-US"/>
          </a:p>
        </p:txBody>
      </p:sp>
      <p:sp>
        <p:nvSpPr>
          <p:cNvPr id="1035266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52.10 Global climate patterns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481AA-07BF-B34A-91A8-08E91FC4B892}" type="slidenum">
              <a:rPr lang="en-US"/>
              <a:pPr/>
              <a:t>13</a:t>
            </a:fld>
            <a:endParaRPr lang="en-US"/>
          </a:p>
        </p:txBody>
      </p:sp>
      <p:sp>
        <p:nvSpPr>
          <p:cNvPr id="1129474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5286A-49F2-BC47-A1EA-807798C16DFF}" type="slidenum">
              <a:rPr lang="en-US"/>
              <a:pPr/>
              <a:t>3</a:t>
            </a:fld>
            <a:endParaRPr lang="en-US"/>
          </a:p>
        </p:txBody>
      </p:sp>
      <p:sp>
        <p:nvSpPr>
          <p:cNvPr id="1102850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DA5B5-352B-9148-BE26-2CFF85687CB5}" type="slidenum">
              <a:rPr lang="en-US"/>
              <a:pPr/>
              <a:t>4</a:t>
            </a:fld>
            <a:endParaRPr lang="en-US"/>
          </a:p>
        </p:txBody>
      </p:sp>
      <p:sp>
        <p:nvSpPr>
          <p:cNvPr id="1070082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52.2 The scope of ecological research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45B6A-228F-4B49-A569-81E7BBAB0E79}" type="slidenum">
              <a:rPr lang="en-US"/>
              <a:pPr/>
              <a:t>5</a:t>
            </a:fld>
            <a:endParaRPr lang="en-US"/>
          </a:p>
        </p:txBody>
      </p:sp>
      <p:sp>
        <p:nvSpPr>
          <p:cNvPr id="1104898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8FCCD-4355-E64F-A8E4-88566AD29F9F}" type="slidenum">
              <a:rPr lang="en-US"/>
              <a:pPr/>
              <a:t>6</a:t>
            </a:fld>
            <a:endParaRPr lang="en-US"/>
          </a:p>
        </p:txBody>
      </p:sp>
      <p:sp>
        <p:nvSpPr>
          <p:cNvPr id="1106946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4F772-F4AD-5A4C-B7CC-23566C97C3A1}" type="slidenum">
              <a:rPr lang="en-US"/>
              <a:pPr/>
              <a:t>7</a:t>
            </a:fld>
            <a:endParaRPr lang="en-US"/>
          </a:p>
        </p:txBody>
      </p:sp>
      <p:sp>
        <p:nvSpPr>
          <p:cNvPr id="1026050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52.2 The scope of ecological research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0D84A-ADFA-F64B-A697-3087BA406BA6}" type="slidenum">
              <a:rPr lang="en-US"/>
              <a:pPr/>
              <a:t>8</a:t>
            </a:fld>
            <a:endParaRPr lang="en-US"/>
          </a:p>
        </p:txBody>
      </p:sp>
      <p:sp>
        <p:nvSpPr>
          <p:cNvPr id="1028098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52.3 Studying how a forest responds to altered precipitation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02DB0E-AF80-EB47-831E-09F547C5C69A}" type="slidenum">
              <a:rPr lang="en-US"/>
              <a:pPr/>
              <a:t>9</a:t>
            </a:fld>
            <a:endParaRPr lang="en-US"/>
          </a:p>
        </p:txBody>
      </p:sp>
      <p:sp>
        <p:nvSpPr>
          <p:cNvPr id="1111042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7075E-B2DA-514F-B301-8CDF88296AD2}" type="slidenum">
              <a:rPr lang="en-US"/>
              <a:pPr/>
              <a:t>10</a:t>
            </a:fld>
            <a:endParaRPr lang="en-US"/>
          </a:p>
        </p:txBody>
      </p:sp>
      <p:sp>
        <p:nvSpPr>
          <p:cNvPr id="1112066" name="Rectangle 2"/>
          <p:cNvSpPr>
            <a:spLocks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F966-8F6D-4749-933E-99A4893FF8E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493C-B2DF-0E49-9748-5B77B4B3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2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F966-8F6D-4749-933E-99A4893FF8E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493C-B2DF-0E49-9748-5B77B4B3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1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F966-8F6D-4749-933E-99A4893FF8E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493C-B2DF-0E49-9748-5B77B4B3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3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F966-8F6D-4749-933E-99A4893FF8E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493C-B2DF-0E49-9748-5B77B4B3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2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F966-8F6D-4749-933E-99A4893FF8E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493C-B2DF-0E49-9748-5B77B4B3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F966-8F6D-4749-933E-99A4893FF8E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493C-B2DF-0E49-9748-5B77B4B3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4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F966-8F6D-4749-933E-99A4893FF8E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493C-B2DF-0E49-9748-5B77B4B3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5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F966-8F6D-4749-933E-99A4893FF8E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493C-B2DF-0E49-9748-5B77B4B3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F966-8F6D-4749-933E-99A4893FF8E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493C-B2DF-0E49-9748-5B77B4B3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F966-8F6D-4749-933E-99A4893FF8E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493C-B2DF-0E49-9748-5B77B4B3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F966-8F6D-4749-933E-99A4893FF8E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493C-B2DF-0E49-9748-5B77B4B3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9F966-8F6D-4749-933E-99A4893FF8E7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F493C-B2DF-0E49-9748-5B77B4B34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Ecology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5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48588"/>
            <a:ext cx="8534400" cy="1746157"/>
          </a:xfrm>
        </p:spPr>
        <p:txBody>
          <a:bodyPr>
            <a:normAutofit fontScale="90000"/>
          </a:bodyPr>
          <a:lstStyle/>
          <a:p>
            <a:pPr indent="0"/>
            <a:r>
              <a:rPr lang="en-US" sz="3200" dirty="0">
                <a:solidFill>
                  <a:srgbClr val="D50002"/>
                </a:solidFill>
              </a:rPr>
              <a:t>Interactions</a:t>
            </a:r>
            <a:r>
              <a:rPr lang="en-US" dirty="0"/>
              <a:t> between organisms and the environment </a:t>
            </a:r>
            <a:r>
              <a:rPr lang="en-US" dirty="0">
                <a:solidFill>
                  <a:srgbClr val="D50002"/>
                </a:solidFill>
              </a:rPr>
              <a:t>limit</a:t>
            </a:r>
            <a:r>
              <a:rPr lang="en-US" dirty="0"/>
              <a:t> the </a:t>
            </a:r>
            <a:r>
              <a:rPr lang="en-US" dirty="0">
                <a:solidFill>
                  <a:srgbClr val="D50002"/>
                </a:solidFill>
              </a:rPr>
              <a:t>distribution of species</a:t>
            </a:r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822357"/>
            <a:ext cx="8534400" cy="49578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/>
              <a:t>Ecologists have long recognized global and regional patterns of distribution of organisms within the biosphere.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Biogeography is a good starting point for understanding what limits geographic </a:t>
            </a:r>
            <a:r>
              <a:rPr lang="en-US" sz="3000" dirty="0">
                <a:solidFill>
                  <a:srgbClr val="D50002"/>
                </a:solidFill>
              </a:rPr>
              <a:t>distribution of species</a:t>
            </a:r>
            <a:r>
              <a:rPr lang="en-US" sz="3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Ecologists recognize </a:t>
            </a:r>
            <a:r>
              <a:rPr lang="en-US" sz="3000" dirty="0">
                <a:solidFill>
                  <a:srgbClr val="D50002"/>
                </a:solidFill>
              </a:rPr>
              <a:t>two kinds of factors</a:t>
            </a:r>
            <a:r>
              <a:rPr lang="en-US" sz="3000" dirty="0"/>
              <a:t> that determine distribution: </a:t>
            </a:r>
            <a:r>
              <a:rPr lang="en-US" sz="3000" b="1" dirty="0">
                <a:solidFill>
                  <a:srgbClr val="D50002"/>
                </a:solidFill>
              </a:rPr>
              <a:t>biotic =</a:t>
            </a:r>
            <a:r>
              <a:rPr lang="en-US" sz="3000" dirty="0"/>
              <a:t> living factors, and </a:t>
            </a:r>
            <a:r>
              <a:rPr lang="en-US" sz="3000" b="1" dirty="0">
                <a:solidFill>
                  <a:srgbClr val="D50002"/>
                </a:solidFill>
              </a:rPr>
              <a:t>abiotic =</a:t>
            </a:r>
            <a:r>
              <a:rPr lang="en-US" sz="3000" dirty="0"/>
              <a:t> nonliving factors / physical environment.</a:t>
            </a:r>
          </a:p>
          <a:p>
            <a:pPr>
              <a:lnSpc>
                <a:spcPct val="9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6703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762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i="1"/>
              <a:t>Global Climate Patterns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176338"/>
            <a:ext cx="8534400" cy="4737100"/>
          </a:xfrm>
        </p:spPr>
        <p:txBody>
          <a:bodyPr/>
          <a:lstStyle/>
          <a:p>
            <a:r>
              <a:rPr lang="en-US" sz="3000"/>
              <a:t>Global climate patterns are determined largely by solar energy and the planet</a:t>
            </a:r>
            <a:r>
              <a:rPr lang="ja-JP" altLang="en-US" sz="3000">
                <a:latin typeface="Arial"/>
              </a:rPr>
              <a:t>’</a:t>
            </a:r>
            <a:r>
              <a:rPr lang="en-US" sz="3000"/>
              <a:t>s movement in space.</a:t>
            </a:r>
          </a:p>
          <a:p>
            <a:r>
              <a:rPr lang="en-US" sz="3000"/>
              <a:t>Sunlight intensity plays a major part in determining the Earth</a:t>
            </a:r>
            <a:r>
              <a:rPr lang="ja-JP" altLang="en-US" sz="3000">
                <a:latin typeface="Arial"/>
              </a:rPr>
              <a:t>’</a:t>
            </a:r>
            <a:r>
              <a:rPr lang="en-US" sz="3000"/>
              <a:t>s climate patterns.</a:t>
            </a:r>
          </a:p>
          <a:p>
            <a:r>
              <a:rPr lang="en-US" sz="3000"/>
              <a:t>More heat and light per unit of surface area reach the </a:t>
            </a:r>
            <a:r>
              <a:rPr lang="en-US" sz="3000" b="1"/>
              <a:t>tropics </a:t>
            </a:r>
            <a:r>
              <a:rPr lang="en-US" sz="3000"/>
              <a:t>than the high latitudes.</a:t>
            </a:r>
          </a:p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379983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65" name="Picture 5" descr="52_10aGlobalClimat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74625"/>
            <a:ext cx="4591050" cy="65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66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2000" b="1">
                <a:solidFill>
                  <a:srgbClr val="D50002"/>
                </a:solidFill>
              </a:rPr>
              <a:t>Global climate patterns:</a:t>
            </a:r>
            <a:br>
              <a:rPr kumimoji="0" lang="en-US" sz="2000" b="1">
                <a:solidFill>
                  <a:srgbClr val="D50002"/>
                </a:solidFill>
              </a:rPr>
            </a:br>
            <a:r>
              <a:rPr kumimoji="0" lang="en-US" sz="2000" b="1">
                <a:solidFill>
                  <a:srgbClr val="D50002"/>
                </a:solidFill>
              </a:rPr>
              <a:t/>
            </a:r>
            <a:br>
              <a:rPr kumimoji="0" lang="en-US" sz="2000" b="1">
                <a:solidFill>
                  <a:srgbClr val="D50002"/>
                </a:solidFill>
              </a:rPr>
            </a:br>
            <a:r>
              <a:rPr kumimoji="0" lang="en-US" sz="2000">
                <a:solidFill>
                  <a:srgbClr val="D50002"/>
                </a:solidFill>
              </a:rPr>
              <a:t>How direct  or slanted - the </a:t>
            </a:r>
            <a:r>
              <a:rPr kumimoji="0" lang="en-US" sz="2000" b="1">
                <a:solidFill>
                  <a:srgbClr val="D50002"/>
                </a:solidFill>
              </a:rPr>
              <a:t>sun</a:t>
            </a:r>
            <a:r>
              <a:rPr kumimoji="0" lang="ja-JP" altLang="en-US" sz="2000" b="1">
                <a:solidFill>
                  <a:srgbClr val="D50002"/>
                </a:solidFill>
                <a:latin typeface="Arial"/>
              </a:rPr>
              <a:t>’</a:t>
            </a:r>
            <a:r>
              <a:rPr kumimoji="0" lang="en-US" sz="2000" b="1">
                <a:solidFill>
                  <a:srgbClr val="D50002"/>
                </a:solidFill>
              </a:rPr>
              <a:t>s rays</a:t>
            </a:r>
            <a:r>
              <a:rPr kumimoji="0" lang="en-US" sz="2000">
                <a:solidFill>
                  <a:srgbClr val="D50002"/>
                </a:solidFill>
              </a:rPr>
              <a:t> …</a:t>
            </a:r>
            <a:br>
              <a:rPr kumimoji="0" lang="en-US" sz="2000">
                <a:solidFill>
                  <a:srgbClr val="D50002"/>
                </a:solidFill>
              </a:rPr>
            </a:br>
            <a:r>
              <a:rPr kumimoji="0" lang="en-US" sz="2000">
                <a:solidFill>
                  <a:srgbClr val="D50002"/>
                </a:solidFill>
              </a:rPr>
              <a:t>Impacts Climate.</a:t>
            </a:r>
            <a:br>
              <a:rPr kumimoji="0" lang="en-US" sz="2000">
                <a:solidFill>
                  <a:srgbClr val="D50002"/>
                </a:solidFill>
              </a:rPr>
            </a:br>
            <a:r>
              <a:rPr kumimoji="0" lang="en-US" sz="2000">
                <a:solidFill>
                  <a:srgbClr val="D50002"/>
                </a:solidFill>
              </a:rPr>
              <a:t/>
            </a:r>
            <a:br>
              <a:rPr kumimoji="0" lang="en-US" sz="2000">
                <a:solidFill>
                  <a:srgbClr val="D50002"/>
                </a:solidFill>
              </a:rPr>
            </a:br>
            <a:r>
              <a:rPr kumimoji="0" lang="en-US" sz="2000">
                <a:solidFill>
                  <a:srgbClr val="D50002"/>
                </a:solidFill>
              </a:rPr>
              <a:t>The Strength of Sun</a:t>
            </a:r>
            <a:r>
              <a:rPr kumimoji="0" lang="ja-JP" altLang="en-US" sz="2000">
                <a:solidFill>
                  <a:srgbClr val="D50002"/>
                </a:solidFill>
                <a:latin typeface="Arial"/>
              </a:rPr>
              <a:t>’</a:t>
            </a:r>
            <a:r>
              <a:rPr kumimoji="0" lang="en-US" sz="2000">
                <a:solidFill>
                  <a:srgbClr val="D50002"/>
                </a:solidFill>
              </a:rPr>
              <a:t>s Rays in an area varies seasonally as Earth Orbits Sun.</a:t>
            </a:r>
            <a:endParaRPr kumimoji="0" lang="en-US" sz="4400">
              <a:solidFill>
                <a:schemeClr val="tx2"/>
              </a:solidFill>
            </a:endParaRPr>
          </a:p>
        </p:txBody>
      </p:sp>
      <p:sp>
        <p:nvSpPr>
          <p:cNvPr id="962567" name="Text Box 7"/>
          <p:cNvSpPr txBox="1">
            <a:spLocks noChangeArrowheads="1"/>
          </p:cNvSpPr>
          <p:nvPr/>
        </p:nvSpPr>
        <p:spPr bwMode="auto">
          <a:xfrm>
            <a:off x="3348038" y="187325"/>
            <a:ext cx="2557462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10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Latitudinal Variation in Sunlight Intensity</a:t>
            </a:r>
          </a:p>
        </p:txBody>
      </p:sp>
      <p:sp>
        <p:nvSpPr>
          <p:cNvPr id="962568" name="Text Box 8"/>
          <p:cNvSpPr txBox="1">
            <a:spLocks noChangeArrowheads="1"/>
          </p:cNvSpPr>
          <p:nvPr/>
        </p:nvSpPr>
        <p:spPr bwMode="auto">
          <a:xfrm>
            <a:off x="2425700" y="704850"/>
            <a:ext cx="1736725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Low angle of incoming sunlight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69" name="Text Box 9"/>
          <p:cNvSpPr txBox="1">
            <a:spLocks noChangeArrowheads="1"/>
          </p:cNvSpPr>
          <p:nvPr/>
        </p:nvSpPr>
        <p:spPr bwMode="auto">
          <a:xfrm>
            <a:off x="2427288" y="1524000"/>
            <a:ext cx="1919287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Sun directly overhead at equinoxes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70" name="Text Box 10"/>
          <p:cNvSpPr txBox="1">
            <a:spLocks noChangeArrowheads="1"/>
          </p:cNvSpPr>
          <p:nvPr/>
        </p:nvSpPr>
        <p:spPr bwMode="auto">
          <a:xfrm>
            <a:off x="2419350" y="2324100"/>
            <a:ext cx="1754188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Low angle of incoming sunlight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71" name="Text Box 11"/>
          <p:cNvSpPr txBox="1">
            <a:spLocks noChangeArrowheads="1"/>
          </p:cNvSpPr>
          <p:nvPr/>
        </p:nvSpPr>
        <p:spPr bwMode="auto">
          <a:xfrm>
            <a:off x="4546600" y="2701925"/>
            <a:ext cx="692150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Atmosphere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72" name="Line 12"/>
          <p:cNvSpPr>
            <a:spLocks noChangeShapeType="1"/>
          </p:cNvSpPr>
          <p:nvPr/>
        </p:nvSpPr>
        <p:spPr bwMode="auto">
          <a:xfrm flipV="1">
            <a:off x="5227638" y="2570163"/>
            <a:ext cx="195262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73" name="Text Box 13"/>
          <p:cNvSpPr txBox="1">
            <a:spLocks noChangeArrowheads="1"/>
          </p:cNvSpPr>
          <p:nvPr/>
        </p:nvSpPr>
        <p:spPr bwMode="auto">
          <a:xfrm>
            <a:off x="5876925" y="2546350"/>
            <a:ext cx="962025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90ºS (South Pole)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74" name="Text Box 14"/>
          <p:cNvSpPr txBox="1">
            <a:spLocks noChangeArrowheads="1"/>
          </p:cNvSpPr>
          <p:nvPr/>
        </p:nvSpPr>
        <p:spPr bwMode="auto">
          <a:xfrm>
            <a:off x="5875338" y="2428875"/>
            <a:ext cx="2397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60ºS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75" name="Text Box 15"/>
          <p:cNvSpPr txBox="1">
            <a:spLocks noChangeArrowheads="1"/>
          </p:cNvSpPr>
          <p:nvPr/>
        </p:nvSpPr>
        <p:spPr bwMode="auto">
          <a:xfrm>
            <a:off x="5872163" y="2065338"/>
            <a:ext cx="2397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30ºS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76" name="Text Box 16"/>
          <p:cNvSpPr txBox="1">
            <a:spLocks noChangeArrowheads="1"/>
          </p:cNvSpPr>
          <p:nvPr/>
        </p:nvSpPr>
        <p:spPr bwMode="auto">
          <a:xfrm>
            <a:off x="5872163" y="1803400"/>
            <a:ext cx="922337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23.5ºS (Tropic of</a:t>
            </a:r>
          </a:p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Capricorn)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77" name="Text Box 17"/>
          <p:cNvSpPr txBox="1">
            <a:spLocks noChangeArrowheads="1"/>
          </p:cNvSpPr>
          <p:nvPr/>
        </p:nvSpPr>
        <p:spPr bwMode="auto">
          <a:xfrm>
            <a:off x="5872163" y="1525588"/>
            <a:ext cx="6365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0º (equator)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78" name="Text Box 18"/>
          <p:cNvSpPr txBox="1">
            <a:spLocks noChangeArrowheads="1"/>
          </p:cNvSpPr>
          <p:nvPr/>
        </p:nvSpPr>
        <p:spPr bwMode="auto">
          <a:xfrm>
            <a:off x="5876925" y="1006475"/>
            <a:ext cx="2397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30ºN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79" name="Text Box 19"/>
          <p:cNvSpPr txBox="1">
            <a:spLocks noChangeArrowheads="1"/>
          </p:cNvSpPr>
          <p:nvPr/>
        </p:nvSpPr>
        <p:spPr bwMode="auto">
          <a:xfrm>
            <a:off x="5876925" y="1128713"/>
            <a:ext cx="922338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23.5ºN (Tropic of</a:t>
            </a:r>
          </a:p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Cancer)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80" name="Text Box 20"/>
          <p:cNvSpPr txBox="1">
            <a:spLocks noChangeArrowheads="1"/>
          </p:cNvSpPr>
          <p:nvPr/>
        </p:nvSpPr>
        <p:spPr bwMode="auto">
          <a:xfrm>
            <a:off x="5876925" y="638175"/>
            <a:ext cx="2397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60ºN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81" name="Text Box 21"/>
          <p:cNvSpPr txBox="1">
            <a:spLocks noChangeArrowheads="1"/>
          </p:cNvSpPr>
          <p:nvPr/>
        </p:nvSpPr>
        <p:spPr bwMode="auto">
          <a:xfrm>
            <a:off x="5876925" y="495300"/>
            <a:ext cx="938213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90ºN (North Pole)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82" name="Text Box 22"/>
          <p:cNvSpPr txBox="1">
            <a:spLocks noChangeArrowheads="1"/>
          </p:cNvSpPr>
          <p:nvPr/>
        </p:nvSpPr>
        <p:spPr bwMode="auto">
          <a:xfrm>
            <a:off x="3463925" y="3097213"/>
            <a:ext cx="2406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Seasonal Variation in Sunlight Intensity</a:t>
            </a:r>
          </a:p>
        </p:txBody>
      </p:sp>
      <p:sp>
        <p:nvSpPr>
          <p:cNvPr id="962583" name="Text Box 23"/>
          <p:cNvSpPr txBox="1">
            <a:spLocks noChangeArrowheads="1"/>
          </p:cNvSpPr>
          <p:nvPr/>
        </p:nvSpPr>
        <p:spPr bwMode="auto">
          <a:xfrm>
            <a:off x="4248150" y="3403600"/>
            <a:ext cx="2905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60ºN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84" name="Text Box 24"/>
          <p:cNvSpPr txBox="1">
            <a:spLocks noChangeArrowheads="1"/>
          </p:cNvSpPr>
          <p:nvPr/>
        </p:nvSpPr>
        <p:spPr bwMode="auto">
          <a:xfrm>
            <a:off x="3937000" y="3563938"/>
            <a:ext cx="290513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30ºN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85" name="Text Box 25"/>
          <p:cNvSpPr txBox="1">
            <a:spLocks noChangeArrowheads="1"/>
          </p:cNvSpPr>
          <p:nvPr/>
        </p:nvSpPr>
        <p:spPr bwMode="auto">
          <a:xfrm>
            <a:off x="3929063" y="4105275"/>
            <a:ext cx="290512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30ºS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86" name="Text Box 26"/>
          <p:cNvSpPr txBox="1">
            <a:spLocks noChangeArrowheads="1"/>
          </p:cNvSpPr>
          <p:nvPr/>
        </p:nvSpPr>
        <p:spPr bwMode="auto">
          <a:xfrm>
            <a:off x="3448050" y="3770313"/>
            <a:ext cx="6508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0º (equator)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87" name="Text Box 27"/>
          <p:cNvSpPr txBox="1">
            <a:spLocks noChangeArrowheads="1"/>
          </p:cNvSpPr>
          <p:nvPr/>
        </p:nvSpPr>
        <p:spPr bwMode="auto">
          <a:xfrm>
            <a:off x="4999038" y="3594100"/>
            <a:ext cx="838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March equinox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88" name="Text Box 28"/>
          <p:cNvSpPr txBox="1">
            <a:spLocks noChangeArrowheads="1"/>
          </p:cNvSpPr>
          <p:nvPr/>
        </p:nvSpPr>
        <p:spPr bwMode="auto">
          <a:xfrm>
            <a:off x="2501900" y="3992563"/>
            <a:ext cx="739775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June solstice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89" name="Text Box 29"/>
          <p:cNvSpPr txBox="1">
            <a:spLocks noChangeArrowheads="1"/>
          </p:cNvSpPr>
          <p:nvPr/>
        </p:nvSpPr>
        <p:spPr bwMode="auto">
          <a:xfrm>
            <a:off x="2384425" y="5689600"/>
            <a:ext cx="7016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Constant tilt</a:t>
            </a:r>
          </a:p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of 23.5º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90" name="AutoShape 30"/>
          <p:cNvSpPr>
            <a:spLocks/>
          </p:cNvSpPr>
          <p:nvPr/>
        </p:nvSpPr>
        <p:spPr bwMode="auto">
          <a:xfrm rot="-4643853">
            <a:off x="2647157" y="5417344"/>
            <a:ext cx="122237" cy="200025"/>
          </a:xfrm>
          <a:prstGeom prst="leftBrace">
            <a:avLst>
              <a:gd name="adj1" fmla="val 1363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1" name="Line 31"/>
          <p:cNvSpPr>
            <a:spLocks noChangeShapeType="1"/>
          </p:cNvSpPr>
          <p:nvPr/>
        </p:nvSpPr>
        <p:spPr bwMode="auto">
          <a:xfrm flipV="1">
            <a:off x="2673350" y="5556250"/>
            <a:ext cx="28575" cy="122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2" name="Text Box 32"/>
          <p:cNvSpPr txBox="1">
            <a:spLocks noChangeArrowheads="1"/>
          </p:cNvSpPr>
          <p:nvPr/>
        </p:nvSpPr>
        <p:spPr bwMode="auto">
          <a:xfrm>
            <a:off x="3013075" y="6281738"/>
            <a:ext cx="1076325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September equinox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62593" name="Text Box 33"/>
          <p:cNvSpPr txBox="1">
            <a:spLocks noChangeArrowheads="1"/>
          </p:cNvSpPr>
          <p:nvPr/>
        </p:nvSpPr>
        <p:spPr bwMode="auto">
          <a:xfrm>
            <a:off x="5768975" y="5640388"/>
            <a:ext cx="1076325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5000"/>
              </a:lnSpc>
            </a:pPr>
            <a:r>
              <a:rPr kumimoji="0" lang="en-US" sz="9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December solstice</a:t>
            </a:r>
            <a:endParaRPr kumimoji="0" lang="en-US" sz="10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9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174750"/>
            <a:ext cx="8534400" cy="5489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/>
              <a:t>Air flowing close to Earth</a:t>
            </a:r>
            <a:r>
              <a:rPr lang="ja-JP" altLang="en-US" sz="3000">
                <a:latin typeface="Arial"/>
              </a:rPr>
              <a:t>’</a:t>
            </a:r>
            <a:r>
              <a:rPr lang="en-US" sz="3000"/>
              <a:t>s surface creates predictable global wind patterns.</a:t>
            </a:r>
          </a:p>
          <a:p>
            <a:pPr>
              <a:lnSpc>
                <a:spcPct val="90000"/>
              </a:lnSpc>
            </a:pPr>
            <a:r>
              <a:rPr lang="en-US" sz="3000"/>
              <a:t>Cooling trade winds blow from east to west in the tropics; prevailing westerlies blow from west to east in the temperate zones.</a:t>
            </a:r>
          </a:p>
          <a:p>
            <a:pPr>
              <a:lnSpc>
                <a:spcPct val="90000"/>
              </a:lnSpc>
            </a:pPr>
            <a:r>
              <a:rPr lang="en-US" sz="3000"/>
              <a:t>Proximity to bodies of water and topographic features contribute to local variations in climate.</a:t>
            </a:r>
          </a:p>
          <a:p>
            <a:pPr>
              <a:lnSpc>
                <a:spcPct val="90000"/>
              </a:lnSpc>
            </a:pPr>
            <a:r>
              <a:rPr lang="en-US" sz="3000"/>
              <a:t>Seasonal variation also influences climate.</a:t>
            </a:r>
          </a:p>
          <a:p>
            <a:pPr>
              <a:lnSpc>
                <a:spcPct val="90000"/>
              </a:lnSpc>
            </a:pP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98459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6991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3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762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/>
              <a:t>Overview: The Scope of Ecology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174750"/>
            <a:ext cx="8534400" cy="4251933"/>
          </a:xfrm>
        </p:spPr>
        <p:txBody>
          <a:bodyPr/>
          <a:lstStyle/>
          <a:p>
            <a:r>
              <a:rPr lang="en-US" sz="2600" b="1" dirty="0">
                <a:solidFill>
                  <a:srgbClr val="D50002"/>
                </a:solidFill>
              </a:rPr>
              <a:t>Ecology</a:t>
            </a:r>
            <a:r>
              <a:rPr lang="en-US" sz="2600" dirty="0"/>
              <a:t> is the scientific study of the </a:t>
            </a:r>
            <a:r>
              <a:rPr lang="en-US" sz="2600" dirty="0">
                <a:solidFill>
                  <a:srgbClr val="D50002"/>
                </a:solidFill>
              </a:rPr>
              <a:t>interactions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D50002"/>
                </a:solidFill>
              </a:rPr>
              <a:t>between organisms and the environment</a:t>
            </a:r>
            <a:r>
              <a:rPr lang="en-US" sz="2600" dirty="0"/>
              <a:t>.</a:t>
            </a:r>
          </a:p>
          <a:p>
            <a:r>
              <a:rPr lang="en-US" sz="2600" dirty="0" smtClean="0"/>
              <a:t>Ecologists </a:t>
            </a:r>
            <a:r>
              <a:rPr lang="en-US" sz="2600" dirty="0"/>
              <a:t>work at levels ranging from individual organisms to the planet / biosphere.</a:t>
            </a:r>
          </a:p>
          <a:p>
            <a:r>
              <a:rPr lang="en-US" sz="2400" dirty="0"/>
              <a:t>Ecology integrates all areas of biological research and informs environmental decision making.</a:t>
            </a:r>
            <a:endParaRPr lang="en-US" sz="2600" dirty="0"/>
          </a:p>
          <a:p>
            <a:endParaRPr lang="en-US" sz="2600" dirty="0"/>
          </a:p>
          <a:p>
            <a:pPr>
              <a:buFontTx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947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174750"/>
            <a:ext cx="8534400" cy="5651500"/>
          </a:xfrm>
        </p:spPr>
        <p:txBody>
          <a:bodyPr/>
          <a:lstStyle/>
          <a:p>
            <a:r>
              <a:rPr lang="en-US" sz="3000" b="1"/>
              <a:t>Organismal ecology </a:t>
            </a:r>
            <a:r>
              <a:rPr lang="en-US" sz="3000"/>
              <a:t>studies how an organism</a:t>
            </a:r>
            <a:r>
              <a:rPr lang="ja-JP" altLang="en-US" sz="3000">
                <a:latin typeface="Arial"/>
              </a:rPr>
              <a:t>’</a:t>
            </a:r>
            <a:r>
              <a:rPr lang="en-US" sz="3000"/>
              <a:t>s structure, physiology, and (for animals) behavior meet environmental challenges … Adaptations …</a:t>
            </a:r>
          </a:p>
          <a:p>
            <a:r>
              <a:rPr lang="en-US" sz="3000"/>
              <a:t>A </a:t>
            </a:r>
            <a:r>
              <a:rPr lang="en-US" sz="3000" b="1">
                <a:solidFill>
                  <a:srgbClr val="D50002"/>
                </a:solidFill>
              </a:rPr>
              <a:t>population</a:t>
            </a:r>
            <a:r>
              <a:rPr lang="en-US" sz="3000" b="1"/>
              <a:t> </a:t>
            </a:r>
            <a:r>
              <a:rPr lang="en-US" sz="3000"/>
              <a:t>is a group of </a:t>
            </a:r>
            <a:r>
              <a:rPr lang="en-US" sz="3000" i="1">
                <a:solidFill>
                  <a:srgbClr val="D50002"/>
                </a:solidFill>
              </a:rPr>
              <a:t>individuals of</a:t>
            </a:r>
            <a:r>
              <a:rPr lang="en-US" sz="3000"/>
              <a:t> the </a:t>
            </a:r>
            <a:r>
              <a:rPr lang="en-US" sz="3000" i="1">
                <a:solidFill>
                  <a:srgbClr val="D50002"/>
                </a:solidFill>
              </a:rPr>
              <a:t>same species living in an area</a:t>
            </a:r>
            <a:r>
              <a:rPr lang="en-US" sz="3000"/>
              <a:t>.</a:t>
            </a:r>
          </a:p>
          <a:p>
            <a:r>
              <a:rPr lang="en-US" sz="3000" b="1"/>
              <a:t>Population ecology </a:t>
            </a:r>
            <a:r>
              <a:rPr lang="en-US" sz="3000"/>
              <a:t>focuses on factors affecting how many individuals of a species live in an area.</a:t>
            </a:r>
          </a:p>
          <a:p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2641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058" name="Picture 2" descr="52_02-EcolResearchScop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177800"/>
            <a:ext cx="4335463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9059" name="Rectangle 3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2400" b="1" i="1">
                <a:solidFill>
                  <a:srgbClr val="D50002"/>
                </a:solidFill>
              </a:rPr>
              <a:t>Scope of Ecological Research</a:t>
            </a:r>
            <a:br>
              <a:rPr kumimoji="0" lang="en-US" sz="2400" b="1" i="1">
                <a:solidFill>
                  <a:srgbClr val="D50002"/>
                </a:solidFill>
              </a:rPr>
            </a:br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069060" name="Text Box 4"/>
          <p:cNvSpPr txBox="1">
            <a:spLocks noChangeArrowheads="1"/>
          </p:cNvSpPr>
          <p:nvPr/>
        </p:nvSpPr>
        <p:spPr bwMode="auto">
          <a:xfrm>
            <a:off x="4516438" y="182563"/>
            <a:ext cx="101123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2000" b="1">
                <a:solidFill>
                  <a:srgbClr val="D50002"/>
                </a:solidFill>
                <a:ea typeface="ヒラギノ角ゴ Pro W3" charset="0"/>
                <a:cs typeface="ヒラギノ角ゴ Pro W3" charset="0"/>
              </a:rPr>
              <a:t>Organismal</a:t>
            </a:r>
          </a:p>
          <a:p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ecology</a:t>
            </a:r>
          </a:p>
        </p:txBody>
      </p:sp>
      <p:sp>
        <p:nvSpPr>
          <p:cNvPr id="1069061" name="Text Box 5"/>
          <p:cNvSpPr txBox="1">
            <a:spLocks noChangeArrowheads="1"/>
          </p:cNvSpPr>
          <p:nvPr/>
        </p:nvSpPr>
        <p:spPr bwMode="auto">
          <a:xfrm>
            <a:off x="4275138" y="1376363"/>
            <a:ext cx="9604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2000" b="1">
                <a:solidFill>
                  <a:srgbClr val="D50002"/>
                </a:solidFill>
                <a:ea typeface="ヒラギノ角ゴ Pro W3" charset="0"/>
                <a:cs typeface="ヒラギノ角ゴ Pro W3" charset="0"/>
              </a:rPr>
              <a:t>Population</a:t>
            </a:r>
            <a:endParaRPr kumimoji="0" lang="en-US" sz="14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  <a:p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ecology</a:t>
            </a:r>
          </a:p>
        </p:txBody>
      </p:sp>
      <p:sp>
        <p:nvSpPr>
          <p:cNvPr id="1069062" name="Text Box 6"/>
          <p:cNvSpPr txBox="1">
            <a:spLocks noChangeArrowheads="1"/>
          </p:cNvSpPr>
          <p:nvPr/>
        </p:nvSpPr>
        <p:spPr bwMode="auto">
          <a:xfrm>
            <a:off x="4960938" y="2265363"/>
            <a:ext cx="104933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2000" b="1">
                <a:solidFill>
                  <a:srgbClr val="D50002"/>
                </a:solidFill>
                <a:ea typeface="ヒラギノ角ゴ Pro W3" charset="0"/>
                <a:cs typeface="ヒラギノ角ゴ Pro W3" charset="0"/>
              </a:rPr>
              <a:t>Community</a:t>
            </a:r>
          </a:p>
          <a:p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ecology</a:t>
            </a:r>
          </a:p>
        </p:txBody>
      </p:sp>
      <p:sp>
        <p:nvSpPr>
          <p:cNvPr id="1069063" name="Text Box 7"/>
          <p:cNvSpPr txBox="1">
            <a:spLocks noChangeArrowheads="1"/>
          </p:cNvSpPr>
          <p:nvPr/>
        </p:nvSpPr>
        <p:spPr bwMode="auto">
          <a:xfrm>
            <a:off x="5354638" y="3255963"/>
            <a:ext cx="104933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2000" b="1">
                <a:solidFill>
                  <a:srgbClr val="D50002"/>
                </a:solidFill>
                <a:ea typeface="ヒラギノ角ゴ Pro W3" charset="0"/>
                <a:cs typeface="ヒラギノ角ゴ Pro W3" charset="0"/>
              </a:rPr>
              <a:t>Ecosystem</a:t>
            </a:r>
          </a:p>
          <a:p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ecology</a:t>
            </a:r>
          </a:p>
        </p:txBody>
      </p:sp>
      <p:sp>
        <p:nvSpPr>
          <p:cNvPr id="1069064" name="Text Box 8"/>
          <p:cNvSpPr txBox="1">
            <a:spLocks noChangeArrowheads="1"/>
          </p:cNvSpPr>
          <p:nvPr/>
        </p:nvSpPr>
        <p:spPr bwMode="auto">
          <a:xfrm>
            <a:off x="5773738" y="4297363"/>
            <a:ext cx="104933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Landscape</a:t>
            </a:r>
          </a:p>
          <a:p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ecology</a:t>
            </a:r>
          </a:p>
        </p:txBody>
      </p:sp>
      <p:sp>
        <p:nvSpPr>
          <p:cNvPr id="1069065" name="Text Box 9"/>
          <p:cNvSpPr txBox="1">
            <a:spLocks noChangeArrowheads="1"/>
          </p:cNvSpPr>
          <p:nvPr/>
        </p:nvSpPr>
        <p:spPr bwMode="auto">
          <a:xfrm>
            <a:off x="5367338" y="5630863"/>
            <a:ext cx="69373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2000" b="1">
                <a:solidFill>
                  <a:srgbClr val="D50002"/>
                </a:solidFill>
                <a:ea typeface="ヒラギノ角ゴ Pro W3" charset="0"/>
                <a:cs typeface="ヒラギノ角ゴ Pro W3" charset="0"/>
              </a:rPr>
              <a:t>Global / Biosphere</a:t>
            </a:r>
          </a:p>
          <a:p>
            <a:r>
              <a:rPr kumimoji="0" lang="en-US" sz="14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ecology</a:t>
            </a:r>
          </a:p>
        </p:txBody>
      </p:sp>
    </p:spTree>
    <p:extLst>
      <p:ext uri="{BB962C8B-B14F-4D97-AF65-F5344CB8AC3E}">
        <p14:creationId xmlns:p14="http://schemas.microsoft.com/office/powerpoint/2010/main" val="286148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5263" y="1174750"/>
            <a:ext cx="8534400" cy="5175250"/>
          </a:xfrm>
        </p:spPr>
        <p:txBody>
          <a:bodyPr/>
          <a:lstStyle/>
          <a:p>
            <a:r>
              <a:rPr lang="en-US" sz="2600"/>
              <a:t>A </a:t>
            </a:r>
            <a:r>
              <a:rPr lang="en-US" sz="2600" b="1">
                <a:solidFill>
                  <a:srgbClr val="D50002"/>
                </a:solidFill>
              </a:rPr>
              <a:t>community</a:t>
            </a:r>
            <a:r>
              <a:rPr lang="en-US" sz="2600" b="1"/>
              <a:t> </a:t>
            </a:r>
            <a:r>
              <a:rPr lang="en-US" sz="2600"/>
              <a:t>is a group of </a:t>
            </a:r>
            <a:r>
              <a:rPr lang="en-US" sz="2600" i="1">
                <a:solidFill>
                  <a:srgbClr val="D50002"/>
                </a:solidFill>
              </a:rPr>
              <a:t>populations of different species in an area</a:t>
            </a:r>
            <a:r>
              <a:rPr lang="en-US" sz="2600"/>
              <a:t>.</a:t>
            </a:r>
          </a:p>
          <a:p>
            <a:r>
              <a:rPr lang="en-US" sz="2600" b="1"/>
              <a:t>Community ecology </a:t>
            </a:r>
            <a:r>
              <a:rPr lang="en-US" sz="2600"/>
              <a:t>deals with the whole array of interacting species in a community.</a:t>
            </a:r>
          </a:p>
          <a:p>
            <a:r>
              <a:rPr lang="en-US" sz="2600"/>
              <a:t>An </a:t>
            </a:r>
            <a:r>
              <a:rPr lang="en-US" sz="2600" b="1">
                <a:solidFill>
                  <a:srgbClr val="D50002"/>
                </a:solidFill>
              </a:rPr>
              <a:t>ecosystem</a:t>
            </a:r>
            <a:r>
              <a:rPr lang="en-US" sz="2600" b="1"/>
              <a:t> </a:t>
            </a:r>
            <a:r>
              <a:rPr lang="en-US" sz="2600"/>
              <a:t>is the </a:t>
            </a:r>
            <a:r>
              <a:rPr lang="en-US" sz="2600" i="1">
                <a:solidFill>
                  <a:srgbClr val="D50002"/>
                </a:solidFill>
              </a:rPr>
              <a:t>community of organisms</a:t>
            </a:r>
            <a:r>
              <a:rPr lang="en-US" sz="2600"/>
              <a:t> in an area </a:t>
            </a:r>
            <a:r>
              <a:rPr lang="en-US" sz="2600" i="1">
                <a:solidFill>
                  <a:srgbClr val="D50002"/>
                </a:solidFill>
              </a:rPr>
              <a:t>and</a:t>
            </a:r>
            <a:r>
              <a:rPr lang="en-US" sz="2600"/>
              <a:t> the </a:t>
            </a:r>
            <a:r>
              <a:rPr lang="en-US" sz="2600" i="1">
                <a:solidFill>
                  <a:srgbClr val="D50002"/>
                </a:solidFill>
              </a:rPr>
              <a:t>physical factors</a:t>
            </a:r>
            <a:r>
              <a:rPr lang="en-US" sz="2600"/>
              <a:t> with which they </a:t>
            </a:r>
            <a:r>
              <a:rPr lang="en-US" sz="2600" i="1">
                <a:solidFill>
                  <a:srgbClr val="D50002"/>
                </a:solidFill>
              </a:rPr>
              <a:t>interact</a:t>
            </a:r>
            <a:r>
              <a:rPr lang="en-US" sz="2600"/>
              <a:t>.</a:t>
            </a:r>
          </a:p>
          <a:p>
            <a:r>
              <a:rPr lang="en-US" sz="2600" b="1" i="1">
                <a:solidFill>
                  <a:srgbClr val="D50002"/>
                </a:solidFill>
              </a:rPr>
              <a:t>Ecosystem ecology</a:t>
            </a:r>
            <a:r>
              <a:rPr lang="en-US" sz="2600" b="1"/>
              <a:t> </a:t>
            </a:r>
            <a:r>
              <a:rPr lang="en-US" sz="2600"/>
              <a:t>emphasizes </a:t>
            </a:r>
            <a:r>
              <a:rPr lang="en-US" sz="2600" i="1">
                <a:solidFill>
                  <a:srgbClr val="D50002"/>
                </a:solidFill>
              </a:rPr>
              <a:t>energy flow</a:t>
            </a:r>
            <a:r>
              <a:rPr lang="en-US" sz="2600"/>
              <a:t> and </a:t>
            </a:r>
            <a:r>
              <a:rPr lang="en-US" sz="2600" i="1">
                <a:solidFill>
                  <a:srgbClr val="D50002"/>
                </a:solidFill>
              </a:rPr>
              <a:t>chemical cycling</a:t>
            </a:r>
            <a:r>
              <a:rPr lang="en-US" sz="2600"/>
              <a:t> among the various </a:t>
            </a:r>
            <a:r>
              <a:rPr lang="en-US" sz="2600" i="1">
                <a:solidFill>
                  <a:srgbClr val="D50002"/>
                </a:solidFill>
              </a:rPr>
              <a:t>biotic and abiotic</a:t>
            </a:r>
            <a:r>
              <a:rPr lang="en-US" sz="2600"/>
              <a:t> components.</a:t>
            </a: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30695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7488" y="1174750"/>
            <a:ext cx="8534400" cy="4381500"/>
          </a:xfrm>
        </p:spPr>
        <p:txBody>
          <a:bodyPr/>
          <a:lstStyle/>
          <a:p>
            <a:r>
              <a:rPr lang="en-US" sz="2600"/>
              <a:t>A </a:t>
            </a:r>
            <a:r>
              <a:rPr lang="en-US" sz="2600" b="1"/>
              <a:t>landscape </a:t>
            </a:r>
            <a:r>
              <a:rPr lang="en-US" sz="2600"/>
              <a:t>is a mosaic of connected ecosystems.</a:t>
            </a:r>
          </a:p>
          <a:p>
            <a:r>
              <a:rPr lang="en-US" sz="2600" b="1"/>
              <a:t>Landscape ecology </a:t>
            </a:r>
            <a:r>
              <a:rPr lang="en-US" sz="2600"/>
              <a:t>deals with arrays of ecosystems and how they are arranged in a geographic region.</a:t>
            </a:r>
          </a:p>
          <a:p>
            <a:r>
              <a:rPr lang="en-US" sz="2600"/>
              <a:t>The </a:t>
            </a:r>
            <a:r>
              <a:rPr lang="en-US" sz="2600" b="1">
                <a:solidFill>
                  <a:srgbClr val="D50002"/>
                </a:solidFill>
              </a:rPr>
              <a:t>biosphere </a:t>
            </a:r>
            <a:r>
              <a:rPr lang="en-US" sz="2600"/>
              <a:t>is the global ecosystem, the sum of </a:t>
            </a:r>
            <a:r>
              <a:rPr lang="en-US" sz="2600" i="1">
                <a:solidFill>
                  <a:srgbClr val="D50002"/>
                </a:solidFill>
              </a:rPr>
              <a:t>all the planet</a:t>
            </a:r>
            <a:r>
              <a:rPr lang="ja-JP" altLang="en-US" sz="2600" i="1">
                <a:solidFill>
                  <a:srgbClr val="D50002"/>
                </a:solidFill>
                <a:latin typeface="Arial"/>
              </a:rPr>
              <a:t>’</a:t>
            </a:r>
            <a:r>
              <a:rPr lang="en-US" sz="2600" i="1">
                <a:solidFill>
                  <a:srgbClr val="D50002"/>
                </a:solidFill>
              </a:rPr>
              <a:t>s ecosystems</a:t>
            </a:r>
            <a:r>
              <a:rPr lang="en-US" sz="2600"/>
              <a:t>.</a:t>
            </a:r>
          </a:p>
          <a:p>
            <a:r>
              <a:rPr lang="en-US" sz="2600" b="1"/>
              <a:t>Global ecology </a:t>
            </a:r>
            <a:r>
              <a:rPr lang="en-US" sz="2600"/>
              <a:t>examines the influence of energy and materials on organisms across the biosphere.</a:t>
            </a: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36995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916" name="Picture 4" descr="52_02eRiverLandscap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301750"/>
            <a:ext cx="8061325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4917" name="Rectangle 5"/>
          <p:cNvSpPr>
            <a:spLocks noChangeArrowheads="1"/>
          </p:cNvSpPr>
          <p:nvPr/>
        </p:nvSpPr>
        <p:spPr bwMode="auto">
          <a:xfrm>
            <a:off x="152400" y="0"/>
            <a:ext cx="800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2400" b="1">
                <a:solidFill>
                  <a:srgbClr val="D50002"/>
                </a:solidFill>
              </a:rPr>
              <a:t>Lanscape Ecology:  Interacting Ecosystems</a:t>
            </a:r>
            <a:endParaRPr kumimoji="0"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965" name="Picture 5" descr="52_03ForestPrecipExp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725613"/>
            <a:ext cx="8548687" cy="34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6966" name="Rectangle 6"/>
          <p:cNvSpPr>
            <a:spLocks noChangeArrowheads="1"/>
          </p:cNvSpPr>
          <p:nvPr/>
        </p:nvSpPr>
        <p:spPr bwMode="auto">
          <a:xfrm>
            <a:off x="152400" y="0"/>
            <a:ext cx="944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sz="2400" b="1">
                <a:solidFill>
                  <a:srgbClr val="034694"/>
                </a:solidFill>
              </a:rPr>
              <a:t>Scienctific Methodolgy Integrates Many Areas of Research:</a:t>
            </a:r>
            <a:r>
              <a:rPr kumimoji="0" lang="en-US" sz="2000" b="1">
                <a:solidFill>
                  <a:srgbClr val="D50002"/>
                </a:solidFill>
              </a:rPr>
              <a:t> </a:t>
            </a:r>
            <a:br>
              <a:rPr kumimoji="0" lang="en-US" sz="2000" b="1">
                <a:solidFill>
                  <a:srgbClr val="D50002"/>
                </a:solidFill>
              </a:rPr>
            </a:br>
            <a:r>
              <a:rPr kumimoji="0" lang="en-US" sz="2000" b="1">
                <a:solidFill>
                  <a:srgbClr val="D50002"/>
                </a:solidFill>
              </a:rPr>
              <a:t>Studying how a forest responds to altered precipitation</a:t>
            </a:r>
            <a:endParaRPr kumimoji="0" lang="en-US" sz="4400">
              <a:solidFill>
                <a:schemeClr val="tx2"/>
              </a:solidFill>
            </a:endParaRPr>
          </a:p>
        </p:txBody>
      </p:sp>
      <p:sp>
        <p:nvSpPr>
          <p:cNvPr id="936967" name="Text Box 7"/>
          <p:cNvSpPr txBox="1">
            <a:spLocks noChangeArrowheads="1"/>
          </p:cNvSpPr>
          <p:nvPr/>
        </p:nvSpPr>
        <p:spPr bwMode="auto">
          <a:xfrm>
            <a:off x="1684338" y="3103563"/>
            <a:ext cx="706437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5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Trough</a:t>
            </a:r>
          </a:p>
        </p:txBody>
      </p:sp>
      <p:sp>
        <p:nvSpPr>
          <p:cNvPr id="936968" name="Text Box 8"/>
          <p:cNvSpPr txBox="1">
            <a:spLocks noChangeArrowheads="1"/>
          </p:cNvSpPr>
          <p:nvPr/>
        </p:nvSpPr>
        <p:spPr bwMode="auto">
          <a:xfrm>
            <a:off x="5329238" y="3281363"/>
            <a:ext cx="4397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5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Pipe</a:t>
            </a:r>
          </a:p>
        </p:txBody>
      </p:sp>
      <p:sp>
        <p:nvSpPr>
          <p:cNvPr id="936969" name="Text Box 9"/>
          <p:cNvSpPr txBox="1">
            <a:spLocks noChangeArrowheads="1"/>
          </p:cNvSpPr>
          <p:nvPr/>
        </p:nvSpPr>
        <p:spPr bwMode="auto">
          <a:xfrm>
            <a:off x="1646238" y="4678363"/>
            <a:ext cx="5286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ja-JP" altLang="en-US" sz="1500" b="1">
                <a:solidFill>
                  <a:schemeClr val="tx1"/>
                </a:solidFill>
                <a:latin typeface="Arial"/>
                <a:ea typeface="ヒラギノ角ゴ Pro W3" charset="0"/>
                <a:cs typeface="ヒラギノ角ゴ Pro W3" charset="0"/>
              </a:rPr>
              <a:t>“</a:t>
            </a:r>
            <a:r>
              <a:rPr kumimoji="0" lang="en-US" sz="15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Dry</a:t>
            </a:r>
            <a:r>
              <a:rPr kumimoji="0" lang="ja-JP" altLang="en-US" sz="1500" b="1">
                <a:solidFill>
                  <a:schemeClr val="tx1"/>
                </a:solidFill>
                <a:latin typeface="Arial"/>
                <a:ea typeface="ヒラギノ角ゴ Pro W3" charset="0"/>
                <a:cs typeface="ヒラギノ角ゴ Pro W3" charset="0"/>
              </a:rPr>
              <a:t>”</a:t>
            </a:r>
            <a:endParaRPr kumimoji="0" lang="en-US" sz="15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36970" name="Text Box 10"/>
          <p:cNvSpPr txBox="1">
            <a:spLocks noChangeArrowheads="1"/>
          </p:cNvSpPr>
          <p:nvPr/>
        </p:nvSpPr>
        <p:spPr bwMode="auto">
          <a:xfrm>
            <a:off x="4440238" y="4678363"/>
            <a:ext cx="5286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ja-JP" altLang="en-US" sz="1500" b="1">
                <a:solidFill>
                  <a:schemeClr val="tx1"/>
                </a:solidFill>
                <a:latin typeface="Arial"/>
                <a:ea typeface="ヒラギノ角ゴ Pro W3" charset="0"/>
                <a:cs typeface="ヒラギノ角ゴ Pro W3" charset="0"/>
              </a:rPr>
              <a:t>“</a:t>
            </a:r>
            <a:r>
              <a:rPr kumimoji="0" lang="en-US" sz="15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Wet</a:t>
            </a:r>
            <a:r>
              <a:rPr kumimoji="0" lang="ja-JP" altLang="en-US" sz="1500" b="1">
                <a:solidFill>
                  <a:schemeClr val="tx1"/>
                </a:solidFill>
                <a:latin typeface="Arial"/>
                <a:ea typeface="ヒラギノ角ゴ Pro W3" charset="0"/>
                <a:cs typeface="ヒラギノ角ゴ Pro W3" charset="0"/>
              </a:rPr>
              <a:t>”</a:t>
            </a:r>
            <a:endParaRPr kumimoji="0" lang="en-US" sz="15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936971" name="Text Box 11"/>
          <p:cNvSpPr txBox="1">
            <a:spLocks noChangeArrowheads="1"/>
          </p:cNvSpPr>
          <p:nvPr/>
        </p:nvSpPr>
        <p:spPr bwMode="auto">
          <a:xfrm>
            <a:off x="6904038" y="4678363"/>
            <a:ext cx="9985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ja-JP" altLang="en-US" sz="1500" b="1">
                <a:solidFill>
                  <a:schemeClr val="tx1"/>
                </a:solidFill>
                <a:latin typeface="Arial"/>
                <a:ea typeface="ヒラギノ角ゴ Pro W3" charset="0"/>
                <a:cs typeface="ヒラギノ角ゴ Pro W3" charset="0"/>
              </a:rPr>
              <a:t>“</a:t>
            </a:r>
            <a:r>
              <a:rPr kumimoji="0" lang="en-US" sz="1500" b="1">
                <a:solidFill>
                  <a:schemeClr val="tx1"/>
                </a:solidFill>
                <a:ea typeface="ヒラギノ角ゴ Pro W3" charset="0"/>
                <a:cs typeface="ヒラギノ角ゴ Pro W3" charset="0"/>
              </a:rPr>
              <a:t>Ambient</a:t>
            </a:r>
            <a:r>
              <a:rPr kumimoji="0" lang="ja-JP" altLang="en-US" sz="1500" b="1">
                <a:solidFill>
                  <a:schemeClr val="tx1"/>
                </a:solidFill>
                <a:latin typeface="Arial"/>
                <a:ea typeface="ヒラギノ角ゴ Pro W3" charset="0"/>
                <a:cs typeface="ヒラギノ角ゴ Pro W3" charset="0"/>
              </a:rPr>
              <a:t>”</a:t>
            </a:r>
            <a:endParaRPr kumimoji="0" lang="en-US" sz="1500" b="1">
              <a:solidFill>
                <a:schemeClr val="tx1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1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579438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dirty="0"/>
              <a:t>Ecology, Environmental Issues, &amp; Evolution Link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67134"/>
            <a:ext cx="8534400" cy="4874966"/>
          </a:xfrm>
        </p:spPr>
        <p:txBody>
          <a:bodyPr/>
          <a:lstStyle/>
          <a:p>
            <a:r>
              <a:rPr lang="en-US" sz="3000" dirty="0"/>
              <a:t>Events that occur in ecological time affect life on the scale of evolutionary time.</a:t>
            </a:r>
          </a:p>
          <a:p>
            <a:r>
              <a:rPr lang="en-US" sz="3000" dirty="0"/>
              <a:t>Ecology provides the scientific understanding that underlies environmental issues.</a:t>
            </a:r>
          </a:p>
          <a:p>
            <a:r>
              <a:rPr lang="en-US" sz="3000" dirty="0"/>
              <a:t>Ecologists make a distinction between science and advocacy (action proposals based on knowledge).</a:t>
            </a:r>
          </a:p>
          <a:p>
            <a:r>
              <a:rPr lang="en-US" sz="3000" dirty="0"/>
              <a:t>Rachel Carson is credited with starting the modern environmental movement with the publication of </a:t>
            </a:r>
            <a:r>
              <a:rPr lang="en-US" sz="3000" i="1" dirty="0"/>
              <a:t>Silent Spring </a:t>
            </a:r>
            <a:r>
              <a:rPr lang="en-US" sz="3000" dirty="0"/>
              <a:t>in 1962.</a:t>
            </a:r>
          </a:p>
        </p:txBody>
      </p:sp>
    </p:spTree>
    <p:extLst>
      <p:ext uri="{BB962C8B-B14F-4D97-AF65-F5344CB8AC3E}">
        <p14:creationId xmlns:p14="http://schemas.microsoft.com/office/powerpoint/2010/main" val="383440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624</Words>
  <Application>Microsoft Macintosh PowerPoint</Application>
  <PresentationFormat>On-screen Show (4:3)</PresentationFormat>
  <Paragraphs>97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Ecology</vt:lpstr>
      <vt:lpstr>Overview: The Scope of 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Ecology, Environmental Issues, &amp; Evolution Link</vt:lpstr>
      <vt:lpstr>Interactions between organisms and the environment limit the distribution of species</vt:lpstr>
      <vt:lpstr>Global Climate Patterns</vt:lpstr>
      <vt:lpstr>PowerPoint Presentation</vt:lpstr>
      <vt:lpstr>PowerPoint Presentation</vt:lpstr>
      <vt:lpstr>PowerPoint Presentation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Douglas County Schools</dc:creator>
  <cp:lastModifiedBy>Douglas County Schools</cp:lastModifiedBy>
  <cp:revision>1</cp:revision>
  <dcterms:created xsi:type="dcterms:W3CDTF">2015-11-18T15:50:51Z</dcterms:created>
  <dcterms:modified xsi:type="dcterms:W3CDTF">2015-11-18T15:52:01Z</dcterms:modified>
</cp:coreProperties>
</file>