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A241C-7455-1A45-AE48-57732ECD49FF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571C-3B49-0C4E-8969-36476F04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9C823C9-ADE6-1D4A-BDF8-5436B724C65C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A38885D-4D38-AD40-A448-888841ABE6C1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11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5B41562-066E-DB41-9D04-C0260442F482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12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66E4EAB-56B6-E24B-8674-3110BC8CA478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13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2.8  Energy levels of an atom</a:t>
            </a:r>
            <a:r>
              <a:rPr lang="ja-JP" alt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s electrons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E2F7D00-E81B-F34D-BD08-9E4479DB2CB3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14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AE3ABD-D643-EF4D-99B2-0003927F8703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15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2.9 Electron-distribution diagrams for the first 18 elements in the periodic table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1B3F9FC-9173-D34B-B663-84C06DE06A92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16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D952A9-73F9-D346-BA05-DB5870F55248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17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0BEF5C8-EC57-9B42-BB54-243945349B30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18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17906A7-5651-C943-9B52-69F86B235719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19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7BC8121-37FF-4B4D-9C49-62CFD0DE3D2E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20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2.11 Formation of a covalent bond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9E75CC7-7DAC-2E49-9F92-D4C86704D1B0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19715F-C63F-E143-B020-D556EAFA8C8C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21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D1B938-9C6F-7A43-A8AA-2F4991F836A1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22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469679-69E7-6E47-AD6C-9F8480F1340D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23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2.12 Covalent bonding in four molecules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397F38B-0889-AF4C-BA28-C69B7251E43E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24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DE7405-8510-F14F-84DA-B2CECCC6E80C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25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577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A0B7B10-9D4B-A34E-8338-0129E64AC2E6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26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AF122DB-A173-9E4C-8C3D-B07219316DD1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27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987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2.14 Electron transfer and ionic bonding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E5CFFFF-55AE-B54B-8B96-E6CE183BC748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28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8B2283-AE6F-EC4C-A0E7-C76FFF5B96C0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29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8397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2.15 A sodium chloride crystal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70D6A6-93E2-104A-8693-3C3B1EAF69DB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30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8601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790A2A-5D76-F542-BAF4-E15D8B48AD1F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4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D438D07-915B-AF43-8C2E-307C9093E0C7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31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87FBA13-B8A1-2941-BCDD-9837CE23359D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32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9011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2.16 A hydrogen bond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B3AFCB-2E3A-AC45-8E61-3A89486663B4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33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F93A418-4DFA-1C4E-8B65-BD65552C8FEA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34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9421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3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FBBBF88-368E-DB49-9B0A-4AD78CB04389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5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2.3 The emergent properties of a compound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CAA9517-A158-0D4F-BDEA-29A6209D9AC8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6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164CB8-6C3C-AE40-BEE4-87754746573F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7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5A6440D-0EAB-D047-851A-A55ABAAFA384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8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643328A-298C-614C-934F-E4AA4FEE07E0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9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  <a:cs typeface="ＭＳ Ｐゴシック" charset="0"/>
              </a:rPr>
              <a:t>Figure 2.5 Simplified models of a helium (He) atom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A31A18-DF7A-3D4A-AEA6-88EEC17D1FF2}" type="slidenum">
              <a:rPr kumimoji="0" lang="en-US" sz="1200">
                <a:solidFill>
                  <a:prstClr val="black"/>
                </a:solidFill>
                <a:latin typeface="Times New Roman" charset="0"/>
              </a:rPr>
              <a:pPr/>
              <a:t>10</a:t>
            </a:fld>
            <a:endParaRPr kumimoji="0"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000000"/>
              </a:solidFill>
              <a:latin typeface="Times New Roman" charset="0"/>
              <a:ea typeface="Arial"/>
              <a:cs typeface="Arial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Times New Roman" charset="0"/>
                <a:ea typeface="Arial"/>
                <a:cs typeface="Arial"/>
              </a:rPr>
              <a:t>Copyright © 2008 Pearson Education, Inc., publishing as Pearson Benjamin Cummings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latin typeface="Arial Narrow" charset="0"/>
              </a:rPr>
              <a:t>PowerPoint</a:t>
            </a:r>
            <a:r>
              <a:rPr kumimoji="0" lang="en-US" sz="1800" b="1" baseline="30000">
                <a:solidFill>
                  <a:srgbClr val="000000"/>
                </a:solidFill>
                <a:latin typeface="Arial Narrow" charset="0"/>
              </a:rPr>
              <a:t>®</a:t>
            </a:r>
            <a:r>
              <a:rPr kumimoji="0" lang="en-US" sz="1800" b="1">
                <a:solidFill>
                  <a:srgbClr val="000000"/>
                </a:solidFill>
                <a:latin typeface="Arial Narrow" charset="0"/>
              </a:rPr>
              <a:t> Lecture Presentations for</a:t>
            </a:r>
            <a:r>
              <a:rPr kumimoji="0" lang="en-US" sz="1800">
                <a:solidFill>
                  <a:srgbClr val="006699"/>
                </a:solidFill>
              </a:rPr>
              <a:t> </a:t>
            </a:r>
            <a:r>
              <a:rPr kumimoji="0" lang="en-US" sz="4800" b="1">
                <a:solidFill>
                  <a:srgbClr val="000000"/>
                </a:solidFill>
              </a:rPr>
              <a:t>Biology</a:t>
            </a:r>
            <a:r>
              <a:rPr kumimoji="0" lang="en-US" sz="2400" b="1">
                <a:solidFill>
                  <a:srgbClr val="000000"/>
                </a:solidFill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>
                <a:solidFill>
                  <a:srgbClr val="000000"/>
                </a:solidFill>
                <a:latin typeface="Times New Roman" charset="0"/>
              </a:rPr>
              <a:t>Eighth Edition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latin typeface="Times New Roman" charset="0"/>
              </a:rPr>
              <a:t>Neil Campbell and Jane Reece</a:t>
            </a:r>
            <a:endParaRPr kumimoji="0" lang="en-US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  <a:ea typeface="Arial"/>
                <a:cs typeface="Arial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Arial"/>
                <a:cs typeface="Arial"/>
              </a:rPr>
              <a:t> 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9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99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4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1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6A41-B22B-F747-B057-3CD246089188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7566-BADB-7244-ABAF-CA564FA0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Atomic Number and Atomic Mass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3462486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An </a:t>
            </a:r>
            <a:r>
              <a:rPr lang="en-US" dirty="0">
                <a:latin typeface="Arial" charset="0"/>
                <a:cs typeface="Arial" charset="0"/>
              </a:rPr>
              <a:t>element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atomic number </a:t>
            </a:r>
            <a:r>
              <a:rPr lang="en-US" b="1" dirty="0">
                <a:latin typeface="Arial" charset="0"/>
                <a:cs typeface="Arial" charset="0"/>
              </a:rPr>
              <a:t>=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 # protons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latin typeface="Arial" charset="0"/>
                <a:cs typeface="Arial" charset="0"/>
              </a:rPr>
              <a:t>the number of protons in its nucleus.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An element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mass number </a:t>
            </a:r>
            <a:r>
              <a:rPr lang="en-US" b="1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p + n</a:t>
            </a:r>
            <a:r>
              <a:rPr lang="en-US" b="1" dirty="0">
                <a:latin typeface="Arial" charset="0"/>
                <a:cs typeface="Arial" charset="0"/>
              </a:rPr>
              <a:t>, </a:t>
            </a:r>
            <a:r>
              <a:rPr lang="en-US" dirty="0">
                <a:latin typeface="Arial" charset="0"/>
                <a:cs typeface="Arial" charset="0"/>
              </a:rPr>
              <a:t>sum of protons plus neutrons in the nucleus. 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Atomic mass</a:t>
            </a:r>
            <a:r>
              <a:rPr lang="en-US" dirty="0">
                <a:latin typeface="Arial" charset="0"/>
                <a:cs typeface="Arial" charset="0"/>
              </a:rPr>
              <a:t>, the atom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total mass, can be approximated by the mass number.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2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Isotopes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000821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All atoms of an element have the same number of protons but may differ in number of neutrons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Isotopes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are two atoms of an element that 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differ</a:t>
            </a:r>
            <a:r>
              <a:rPr lang="en-US" b="1" i="1" dirty="0">
                <a:latin typeface="Arial" charset="0"/>
                <a:cs typeface="Arial" charset="0"/>
              </a:rPr>
              <a:t> in number of 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neutrons</a:t>
            </a:r>
            <a:r>
              <a:rPr lang="en-US" b="1" i="1" dirty="0">
                <a:latin typeface="Arial" charset="0"/>
                <a:cs typeface="Arial" charset="0"/>
              </a:rPr>
              <a:t>.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The Energy Levels of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2799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Energy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capacity</a:t>
            </a:r>
            <a:r>
              <a:rPr lang="en-US">
                <a:latin typeface="Arial" charset="0"/>
                <a:cs typeface="Arial" charset="0"/>
              </a:rPr>
              <a:t> to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cause change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Potential energy </a:t>
            </a:r>
            <a:r>
              <a:rPr lang="en-US">
                <a:latin typeface="Arial" charset="0"/>
                <a:cs typeface="Arial" charset="0"/>
              </a:rPr>
              <a:t>is the energy that matter has because of its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location</a:t>
            </a:r>
            <a:r>
              <a:rPr lang="en-US">
                <a:latin typeface="Arial" charset="0"/>
                <a:cs typeface="Arial" charset="0"/>
              </a:rPr>
              <a:t> or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structure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The electrons of an atom differ in their amounts of potential energy.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electron</a:t>
            </a:r>
            <a:r>
              <a:rPr lang="ja-JP" altLang="en-US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>
                <a:latin typeface="Arial" charset="0"/>
                <a:cs typeface="Arial" charset="0"/>
              </a:rPr>
              <a:t> state of potential energy is called its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energy level</a:t>
            </a:r>
            <a:r>
              <a:rPr lang="en-US">
                <a:latin typeface="Arial" charset="0"/>
                <a:cs typeface="Arial" charset="0"/>
              </a:rPr>
              <a:t>, or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electron shell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7" descr="02_08-EnergyLeve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8600"/>
            <a:ext cx="8102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8"/>
          <p:cNvSpPr>
            <a:spLocks noChangeArrowheads="1"/>
          </p:cNvSpPr>
          <p:nvPr/>
        </p:nvSpPr>
        <p:spPr bwMode="auto">
          <a:xfrm>
            <a:off x="152400" y="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Energy levels of an atom</a:t>
            </a:r>
            <a:r>
              <a:rPr kumimoji="1" lang="ja-JP" alt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1"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 electrons</a:t>
            </a:r>
            <a:endParaRPr lang="en-US" sz="24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132" name="Text Box 29"/>
          <p:cNvSpPr txBox="1">
            <a:spLocks noChangeArrowheads="1"/>
          </p:cNvSpPr>
          <p:nvPr/>
        </p:nvSpPr>
        <p:spPr bwMode="auto">
          <a:xfrm>
            <a:off x="965200" y="457200"/>
            <a:ext cx="396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(a) A ball bouncing down a flight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    of stairs provides an analogy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    for energy levels of electrons</a:t>
            </a:r>
          </a:p>
        </p:txBody>
      </p:sp>
      <p:sp>
        <p:nvSpPr>
          <p:cNvPr id="48133" name="Line 30"/>
          <p:cNvSpPr>
            <a:spLocks noChangeShapeType="1"/>
          </p:cNvSpPr>
          <p:nvPr/>
        </p:nvSpPr>
        <p:spPr bwMode="auto">
          <a:xfrm flipV="1">
            <a:off x="2990850" y="3238500"/>
            <a:ext cx="1136650" cy="768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134" name="Text Box 31"/>
          <p:cNvSpPr txBox="1">
            <a:spLocks noChangeArrowheads="1"/>
          </p:cNvSpPr>
          <p:nvPr/>
        </p:nvSpPr>
        <p:spPr bwMode="auto">
          <a:xfrm>
            <a:off x="539750" y="2284413"/>
            <a:ext cx="3262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Third shell (highest energy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level)</a:t>
            </a:r>
          </a:p>
        </p:txBody>
      </p:sp>
      <p:sp>
        <p:nvSpPr>
          <p:cNvPr id="48135" name="Text Box 32"/>
          <p:cNvSpPr txBox="1">
            <a:spLocks noChangeArrowheads="1"/>
          </p:cNvSpPr>
          <p:nvPr/>
        </p:nvSpPr>
        <p:spPr bwMode="auto">
          <a:xfrm>
            <a:off x="539750" y="3332163"/>
            <a:ext cx="2525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Second shell (higher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energy level)</a:t>
            </a:r>
          </a:p>
        </p:txBody>
      </p:sp>
      <p:sp>
        <p:nvSpPr>
          <p:cNvPr id="48136" name="Text Box 33"/>
          <p:cNvSpPr txBox="1">
            <a:spLocks noChangeArrowheads="1"/>
          </p:cNvSpPr>
          <p:nvPr/>
        </p:nvSpPr>
        <p:spPr bwMode="auto">
          <a:xfrm>
            <a:off x="5346700" y="3319463"/>
            <a:ext cx="1198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Energy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absorbed</a:t>
            </a:r>
          </a:p>
        </p:txBody>
      </p:sp>
      <p:sp>
        <p:nvSpPr>
          <p:cNvPr id="48137" name="Text Box 34"/>
          <p:cNvSpPr txBox="1">
            <a:spLocks noChangeArrowheads="1"/>
          </p:cNvSpPr>
          <p:nvPr/>
        </p:nvSpPr>
        <p:spPr bwMode="auto">
          <a:xfrm>
            <a:off x="539750" y="4570413"/>
            <a:ext cx="31099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First shell (lowest energy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level)</a:t>
            </a:r>
          </a:p>
        </p:txBody>
      </p:sp>
      <p:sp>
        <p:nvSpPr>
          <p:cNvPr id="48138" name="Text Box 35"/>
          <p:cNvSpPr txBox="1">
            <a:spLocks noChangeArrowheads="1"/>
          </p:cNvSpPr>
          <p:nvPr/>
        </p:nvSpPr>
        <p:spPr bwMode="auto">
          <a:xfrm>
            <a:off x="2508250" y="5821363"/>
            <a:ext cx="976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Atomic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nucleus</a:t>
            </a:r>
          </a:p>
        </p:txBody>
      </p:sp>
      <p:sp>
        <p:nvSpPr>
          <p:cNvPr id="48139" name="Text Box 36"/>
          <p:cNvSpPr txBox="1">
            <a:spLocks noChangeArrowheads="1"/>
          </p:cNvSpPr>
          <p:nvPr/>
        </p:nvSpPr>
        <p:spPr bwMode="auto">
          <a:xfrm>
            <a:off x="546100" y="6272213"/>
            <a:ext cx="328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(b)</a:t>
            </a:r>
          </a:p>
        </p:txBody>
      </p:sp>
      <p:sp>
        <p:nvSpPr>
          <p:cNvPr id="48140" name="Text Box 37"/>
          <p:cNvSpPr txBox="1">
            <a:spLocks noChangeArrowheads="1"/>
          </p:cNvSpPr>
          <p:nvPr/>
        </p:nvSpPr>
        <p:spPr bwMode="auto">
          <a:xfrm>
            <a:off x="7747000" y="5046663"/>
            <a:ext cx="9191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Energy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375269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Electron Distribution and Chemical Properties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538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chemical behavior </a:t>
            </a:r>
            <a:r>
              <a:rPr lang="en-US">
                <a:latin typeface="Arial" charset="0"/>
                <a:cs typeface="Arial" charset="0"/>
              </a:rPr>
              <a:t>of an atom is determined by the distribution of electrons in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electron shells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 i="1">
                <a:latin typeface="Arial" charset="0"/>
                <a:cs typeface="Arial" charset="0"/>
              </a:rPr>
              <a:t>periodic table of the elements </a:t>
            </a:r>
            <a:r>
              <a:rPr lang="en-US">
                <a:latin typeface="Arial" charset="0"/>
                <a:cs typeface="Arial" charset="0"/>
              </a:rPr>
              <a:t>shows the electron distribution for each element.</a:t>
            </a:r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8" descr="02_09ElectronDiagra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68388"/>
            <a:ext cx="8548687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89"/>
          <p:cNvSpPr>
            <a:spLocks noChangeArrowheads="1"/>
          </p:cNvSpPr>
          <p:nvPr/>
        </p:nvSpPr>
        <p:spPr bwMode="auto">
          <a:xfrm>
            <a:off x="152400" y="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Electron-distribution diagrams for the first 18 elements in the periodic table</a:t>
            </a:r>
            <a:endParaRPr lang="en-US" sz="24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28" name="Text Box 90"/>
          <p:cNvSpPr txBox="1">
            <a:spLocks noChangeArrowheads="1"/>
          </p:cNvSpPr>
          <p:nvPr/>
        </p:nvSpPr>
        <p:spPr bwMode="auto">
          <a:xfrm>
            <a:off x="1047750" y="1166813"/>
            <a:ext cx="931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Hydrogen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</a:t>
            </a:r>
          </a:p>
        </p:txBody>
      </p:sp>
      <p:sp>
        <p:nvSpPr>
          <p:cNvPr id="52229" name="Text Box 91"/>
          <p:cNvSpPr txBox="1">
            <a:spLocks noChangeArrowheads="1"/>
          </p:cNvSpPr>
          <p:nvPr/>
        </p:nvSpPr>
        <p:spPr bwMode="auto">
          <a:xfrm>
            <a:off x="1149350" y="2659063"/>
            <a:ext cx="715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Lithium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3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Li</a:t>
            </a:r>
          </a:p>
        </p:txBody>
      </p:sp>
      <p:sp>
        <p:nvSpPr>
          <p:cNvPr id="52230" name="Text Box 92"/>
          <p:cNvSpPr txBox="1">
            <a:spLocks noChangeArrowheads="1"/>
          </p:cNvSpPr>
          <p:nvPr/>
        </p:nvSpPr>
        <p:spPr bwMode="auto">
          <a:xfrm>
            <a:off x="2057400" y="2659063"/>
            <a:ext cx="817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Beryllium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4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Be</a:t>
            </a:r>
          </a:p>
        </p:txBody>
      </p:sp>
      <p:sp>
        <p:nvSpPr>
          <p:cNvPr id="52231" name="Text Box 93"/>
          <p:cNvSpPr txBox="1">
            <a:spLocks noChangeArrowheads="1"/>
          </p:cNvSpPr>
          <p:nvPr/>
        </p:nvSpPr>
        <p:spPr bwMode="auto">
          <a:xfrm>
            <a:off x="3117850" y="2665413"/>
            <a:ext cx="627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Boron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5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</a:t>
            </a:r>
          </a:p>
        </p:txBody>
      </p:sp>
      <p:sp>
        <p:nvSpPr>
          <p:cNvPr id="52232" name="Text Box 94"/>
          <p:cNvSpPr txBox="1">
            <a:spLocks noChangeArrowheads="1"/>
          </p:cNvSpPr>
          <p:nvPr/>
        </p:nvSpPr>
        <p:spPr bwMode="auto">
          <a:xfrm>
            <a:off x="4076700" y="2671763"/>
            <a:ext cx="646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Carbon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6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</a:t>
            </a:r>
          </a:p>
        </p:txBody>
      </p:sp>
      <p:sp>
        <p:nvSpPr>
          <p:cNvPr id="52233" name="Text Box 95"/>
          <p:cNvSpPr txBox="1">
            <a:spLocks noChangeArrowheads="1"/>
          </p:cNvSpPr>
          <p:nvPr/>
        </p:nvSpPr>
        <p:spPr bwMode="auto">
          <a:xfrm>
            <a:off x="5003800" y="2665413"/>
            <a:ext cx="811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Nitrogen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7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</a:t>
            </a:r>
          </a:p>
        </p:txBody>
      </p:sp>
      <p:sp>
        <p:nvSpPr>
          <p:cNvPr id="52234" name="Text Box 96"/>
          <p:cNvSpPr txBox="1">
            <a:spLocks noChangeArrowheads="1"/>
          </p:cNvSpPr>
          <p:nvPr/>
        </p:nvSpPr>
        <p:spPr bwMode="auto">
          <a:xfrm>
            <a:off x="6026150" y="2671763"/>
            <a:ext cx="715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Oxygen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8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O</a:t>
            </a:r>
          </a:p>
        </p:txBody>
      </p:sp>
      <p:sp>
        <p:nvSpPr>
          <p:cNvPr id="52235" name="Text Box 97"/>
          <p:cNvSpPr txBox="1">
            <a:spLocks noChangeArrowheads="1"/>
          </p:cNvSpPr>
          <p:nvPr/>
        </p:nvSpPr>
        <p:spPr bwMode="auto">
          <a:xfrm>
            <a:off x="6997700" y="2659063"/>
            <a:ext cx="715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Fluorine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9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</a:t>
            </a:r>
          </a:p>
        </p:txBody>
      </p:sp>
      <p:sp>
        <p:nvSpPr>
          <p:cNvPr id="52236" name="Text Box 98"/>
          <p:cNvSpPr txBox="1">
            <a:spLocks noChangeArrowheads="1"/>
          </p:cNvSpPr>
          <p:nvPr/>
        </p:nvSpPr>
        <p:spPr bwMode="auto">
          <a:xfrm>
            <a:off x="8026400" y="2665413"/>
            <a:ext cx="5826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Neon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10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Ne</a:t>
            </a:r>
          </a:p>
        </p:txBody>
      </p:sp>
      <p:sp>
        <p:nvSpPr>
          <p:cNvPr id="52237" name="Text Box 99"/>
          <p:cNvSpPr txBox="1">
            <a:spLocks noChangeArrowheads="1"/>
          </p:cNvSpPr>
          <p:nvPr/>
        </p:nvSpPr>
        <p:spPr bwMode="auto">
          <a:xfrm>
            <a:off x="7975600" y="1154113"/>
            <a:ext cx="652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Helium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He</a:t>
            </a:r>
          </a:p>
        </p:txBody>
      </p:sp>
      <p:sp>
        <p:nvSpPr>
          <p:cNvPr id="52238" name="Text Box 100"/>
          <p:cNvSpPr txBox="1">
            <a:spLocks noChangeArrowheads="1"/>
          </p:cNvSpPr>
          <p:nvPr/>
        </p:nvSpPr>
        <p:spPr bwMode="auto">
          <a:xfrm>
            <a:off x="6153150" y="1166813"/>
            <a:ext cx="13255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Atomic number</a:t>
            </a:r>
          </a:p>
        </p:txBody>
      </p:sp>
      <p:sp>
        <p:nvSpPr>
          <p:cNvPr id="52239" name="Line 101"/>
          <p:cNvSpPr>
            <a:spLocks noChangeShapeType="1"/>
          </p:cNvSpPr>
          <p:nvPr/>
        </p:nvSpPr>
        <p:spPr bwMode="auto">
          <a:xfrm>
            <a:off x="7505700" y="1276350"/>
            <a:ext cx="6223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0" name="AutoShape 102"/>
          <p:cNvSpPr>
            <a:spLocks/>
          </p:cNvSpPr>
          <p:nvPr/>
        </p:nvSpPr>
        <p:spPr bwMode="auto">
          <a:xfrm rot="-5454731">
            <a:off x="8290719" y="1473994"/>
            <a:ext cx="96838" cy="203200"/>
          </a:xfrm>
          <a:prstGeom prst="leftBrace">
            <a:avLst>
              <a:gd name="adj1" fmla="val 1748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1" name="Line 103"/>
          <p:cNvSpPr>
            <a:spLocks noChangeShapeType="1"/>
          </p:cNvSpPr>
          <p:nvPr/>
        </p:nvSpPr>
        <p:spPr bwMode="auto">
          <a:xfrm flipV="1">
            <a:off x="7550150" y="1619250"/>
            <a:ext cx="796925" cy="13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2" name="Text Box 104"/>
          <p:cNvSpPr txBox="1">
            <a:spLocks noChangeArrowheads="1"/>
          </p:cNvSpPr>
          <p:nvPr/>
        </p:nvSpPr>
        <p:spPr bwMode="auto">
          <a:xfrm>
            <a:off x="6108700" y="1643063"/>
            <a:ext cx="14081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Element symbol</a:t>
            </a:r>
          </a:p>
        </p:txBody>
      </p:sp>
      <p:sp>
        <p:nvSpPr>
          <p:cNvPr id="52243" name="Text Box 105"/>
          <p:cNvSpPr txBox="1">
            <a:spLocks noChangeArrowheads="1"/>
          </p:cNvSpPr>
          <p:nvPr/>
        </p:nvSpPr>
        <p:spPr bwMode="auto">
          <a:xfrm>
            <a:off x="6534150" y="1928813"/>
            <a:ext cx="103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Electron-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distribution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diagram</a:t>
            </a:r>
          </a:p>
        </p:txBody>
      </p:sp>
      <p:sp>
        <p:nvSpPr>
          <p:cNvPr id="52244" name="Line 106"/>
          <p:cNvSpPr>
            <a:spLocks noChangeShapeType="1"/>
          </p:cNvSpPr>
          <p:nvPr/>
        </p:nvSpPr>
        <p:spPr bwMode="auto">
          <a:xfrm>
            <a:off x="7346950" y="2032000"/>
            <a:ext cx="6921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5" name="Text Box 107"/>
          <p:cNvSpPr txBox="1">
            <a:spLocks noChangeArrowheads="1"/>
          </p:cNvSpPr>
          <p:nvPr/>
        </p:nvSpPr>
        <p:spPr bwMode="auto">
          <a:xfrm>
            <a:off x="3670300" y="1592263"/>
            <a:ext cx="11604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Atomic mass</a:t>
            </a:r>
          </a:p>
        </p:txBody>
      </p:sp>
      <p:sp>
        <p:nvSpPr>
          <p:cNvPr id="52246" name="Line 108"/>
          <p:cNvSpPr>
            <a:spLocks noChangeShapeType="1"/>
          </p:cNvSpPr>
          <p:nvPr/>
        </p:nvSpPr>
        <p:spPr bwMode="auto">
          <a:xfrm>
            <a:off x="4857750" y="1695450"/>
            <a:ext cx="4635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7" name="Line 109"/>
          <p:cNvSpPr>
            <a:spLocks noChangeShapeType="1"/>
          </p:cNvSpPr>
          <p:nvPr/>
        </p:nvSpPr>
        <p:spPr bwMode="auto">
          <a:xfrm>
            <a:off x="5632450" y="12700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8" name="Line 110"/>
          <p:cNvSpPr>
            <a:spLocks noChangeShapeType="1"/>
          </p:cNvSpPr>
          <p:nvPr/>
        </p:nvSpPr>
        <p:spPr bwMode="auto">
          <a:xfrm>
            <a:off x="5702300" y="1511300"/>
            <a:ext cx="38735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49" name="Text Box 111"/>
          <p:cNvSpPr txBox="1">
            <a:spLocks noChangeArrowheads="1"/>
          </p:cNvSpPr>
          <p:nvPr/>
        </p:nvSpPr>
        <p:spPr bwMode="auto">
          <a:xfrm>
            <a:off x="5505450" y="1179513"/>
            <a:ext cx="1000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</a:t>
            </a:r>
          </a:p>
        </p:txBody>
      </p:sp>
      <p:sp>
        <p:nvSpPr>
          <p:cNvPr id="52250" name="Text Box 112"/>
          <p:cNvSpPr txBox="1">
            <a:spLocks noChangeArrowheads="1"/>
          </p:cNvSpPr>
          <p:nvPr/>
        </p:nvSpPr>
        <p:spPr bwMode="auto">
          <a:xfrm>
            <a:off x="5435600" y="1389063"/>
            <a:ext cx="2587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He</a:t>
            </a:r>
          </a:p>
        </p:txBody>
      </p:sp>
      <p:sp>
        <p:nvSpPr>
          <p:cNvPr id="52251" name="Text Box 113"/>
          <p:cNvSpPr txBox="1">
            <a:spLocks noChangeArrowheads="1"/>
          </p:cNvSpPr>
          <p:nvPr/>
        </p:nvSpPr>
        <p:spPr bwMode="auto">
          <a:xfrm>
            <a:off x="5372100" y="1579563"/>
            <a:ext cx="3857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4.00</a:t>
            </a:r>
          </a:p>
        </p:txBody>
      </p:sp>
      <p:sp>
        <p:nvSpPr>
          <p:cNvPr id="52252" name="Text Box 114"/>
          <p:cNvSpPr txBox="1">
            <a:spLocks noChangeArrowheads="1"/>
          </p:cNvSpPr>
          <p:nvPr/>
        </p:nvSpPr>
        <p:spPr bwMode="auto">
          <a:xfrm>
            <a:off x="476250" y="1687513"/>
            <a:ext cx="404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First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shell</a:t>
            </a:r>
            <a:endParaRPr kumimoji="0" lang="en-US" sz="14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253" name="Text Box 115"/>
          <p:cNvSpPr txBox="1">
            <a:spLocks noChangeArrowheads="1"/>
          </p:cNvSpPr>
          <p:nvPr/>
        </p:nvSpPr>
        <p:spPr bwMode="auto">
          <a:xfrm>
            <a:off x="330200" y="3173413"/>
            <a:ext cx="6524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Second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shell</a:t>
            </a:r>
          </a:p>
        </p:txBody>
      </p:sp>
      <p:sp>
        <p:nvSpPr>
          <p:cNvPr id="52254" name="Text Box 116"/>
          <p:cNvSpPr txBox="1">
            <a:spLocks noChangeArrowheads="1"/>
          </p:cNvSpPr>
          <p:nvPr/>
        </p:nvSpPr>
        <p:spPr bwMode="auto">
          <a:xfrm>
            <a:off x="374650" y="4684713"/>
            <a:ext cx="550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Third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shell</a:t>
            </a:r>
          </a:p>
        </p:txBody>
      </p:sp>
      <p:sp>
        <p:nvSpPr>
          <p:cNvPr id="52255" name="Text Box 117"/>
          <p:cNvSpPr txBox="1">
            <a:spLocks noChangeArrowheads="1"/>
          </p:cNvSpPr>
          <p:nvPr/>
        </p:nvSpPr>
        <p:spPr bwMode="auto">
          <a:xfrm>
            <a:off x="1168400" y="4164013"/>
            <a:ext cx="715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Sodium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11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Na</a:t>
            </a:r>
          </a:p>
        </p:txBody>
      </p:sp>
      <p:sp>
        <p:nvSpPr>
          <p:cNvPr id="52256" name="Text Box 118"/>
          <p:cNvSpPr txBox="1">
            <a:spLocks noChangeArrowheads="1"/>
          </p:cNvSpPr>
          <p:nvPr/>
        </p:nvSpPr>
        <p:spPr bwMode="auto">
          <a:xfrm>
            <a:off x="2000250" y="4170363"/>
            <a:ext cx="931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Magnesium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12</a:t>
            </a:r>
            <a:r>
              <a:rPr kumimoji="0" lang="en-US" sz="13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Mg</a:t>
            </a:r>
          </a:p>
        </p:txBody>
      </p:sp>
      <p:sp>
        <p:nvSpPr>
          <p:cNvPr id="52257" name="Text Box 119"/>
          <p:cNvSpPr txBox="1">
            <a:spLocks noChangeArrowheads="1"/>
          </p:cNvSpPr>
          <p:nvPr/>
        </p:nvSpPr>
        <p:spPr bwMode="auto">
          <a:xfrm>
            <a:off x="2997200" y="4164013"/>
            <a:ext cx="881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Aluminum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13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Al</a:t>
            </a:r>
          </a:p>
        </p:txBody>
      </p:sp>
      <p:sp>
        <p:nvSpPr>
          <p:cNvPr id="52258" name="Text Box 120"/>
          <p:cNvSpPr txBox="1">
            <a:spLocks noChangeArrowheads="1"/>
          </p:cNvSpPr>
          <p:nvPr/>
        </p:nvSpPr>
        <p:spPr bwMode="auto">
          <a:xfrm>
            <a:off x="3975100" y="4164013"/>
            <a:ext cx="8620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Silicon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14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Si</a:t>
            </a:r>
          </a:p>
        </p:txBody>
      </p:sp>
      <p:sp>
        <p:nvSpPr>
          <p:cNvPr id="52259" name="Text Box 121"/>
          <p:cNvSpPr txBox="1">
            <a:spLocks noChangeArrowheads="1"/>
          </p:cNvSpPr>
          <p:nvPr/>
        </p:nvSpPr>
        <p:spPr bwMode="auto">
          <a:xfrm>
            <a:off x="4927600" y="4170363"/>
            <a:ext cx="976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Phosphorus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15</a:t>
            </a:r>
            <a:r>
              <a:rPr kumimoji="0" lang="en-US" sz="13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</a:t>
            </a:r>
          </a:p>
        </p:txBody>
      </p:sp>
      <p:sp>
        <p:nvSpPr>
          <p:cNvPr id="52260" name="Text Box 122"/>
          <p:cNvSpPr txBox="1">
            <a:spLocks noChangeArrowheads="1"/>
          </p:cNvSpPr>
          <p:nvPr/>
        </p:nvSpPr>
        <p:spPr bwMode="auto">
          <a:xfrm>
            <a:off x="6076950" y="4170363"/>
            <a:ext cx="614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Sulfur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16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</a:t>
            </a:r>
          </a:p>
        </p:txBody>
      </p:sp>
      <p:sp>
        <p:nvSpPr>
          <p:cNvPr id="52261" name="Text Box 123"/>
          <p:cNvSpPr txBox="1">
            <a:spLocks noChangeArrowheads="1"/>
          </p:cNvSpPr>
          <p:nvPr/>
        </p:nvSpPr>
        <p:spPr bwMode="auto">
          <a:xfrm>
            <a:off x="6985000" y="4157663"/>
            <a:ext cx="754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Chlorine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17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Cl</a:t>
            </a:r>
          </a:p>
        </p:txBody>
      </p:sp>
      <p:sp>
        <p:nvSpPr>
          <p:cNvPr id="52262" name="Text Box 124"/>
          <p:cNvSpPr txBox="1">
            <a:spLocks noChangeArrowheads="1"/>
          </p:cNvSpPr>
          <p:nvPr/>
        </p:nvSpPr>
        <p:spPr bwMode="auto">
          <a:xfrm>
            <a:off x="8026400" y="416401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Argon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18</a:t>
            </a:r>
            <a:r>
              <a:rPr kumimoji="0" lang="en-US" sz="1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39243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524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Valence electrons </a:t>
            </a:r>
            <a:r>
              <a:rPr lang="en-US" dirty="0">
                <a:latin typeface="Arial" charset="0"/>
                <a:cs typeface="Arial" charset="0"/>
              </a:rPr>
              <a:t>are those in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outermost</a:t>
            </a:r>
            <a:r>
              <a:rPr lang="en-US" dirty="0">
                <a:latin typeface="Arial" charset="0"/>
                <a:cs typeface="Arial" charset="0"/>
              </a:rPr>
              <a:t> shell, or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valence shell</a:t>
            </a:r>
            <a:r>
              <a:rPr lang="en-US" b="1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chemical behavior </a:t>
            </a:r>
            <a:r>
              <a:rPr lang="en-US" dirty="0">
                <a:latin typeface="Arial" charset="0"/>
                <a:cs typeface="Arial" charset="0"/>
              </a:rPr>
              <a:t>of an atom is mostly determined by the valence electrons.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Elements with a full valence shell are chemically </a:t>
            </a:r>
            <a:r>
              <a:rPr lang="en-US" i="1" dirty="0">
                <a:latin typeface="Arial" charset="0"/>
                <a:cs typeface="Arial" charset="0"/>
              </a:rPr>
              <a:t>inert</a:t>
            </a:r>
            <a:r>
              <a:rPr lang="en-US" i="1" dirty="0" smtClean="0">
                <a:latin typeface="Arial" charset="0"/>
                <a:cs typeface="Arial" charset="0"/>
              </a:rPr>
              <a:t>. </a:t>
            </a:r>
            <a:r>
              <a:rPr lang="en-US" dirty="0" smtClean="0">
                <a:latin typeface="Arial" charset="0"/>
                <a:cs typeface="Arial" charset="0"/>
              </a:rPr>
              <a:t>(noble gases)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Electron Orbitals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orbital </a:t>
            </a:r>
            <a:r>
              <a:rPr lang="en-US">
                <a:latin typeface="Arial" charset="0"/>
                <a:cs typeface="Arial" charset="0"/>
              </a:rPr>
              <a:t>is the three-dimensional space where an electron is found 90% of the time.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Each electron shell consists of a specific number of orbitals.</a:t>
            </a:r>
          </a:p>
        </p:txBody>
      </p:sp>
      <p:sp>
        <p:nvSpPr>
          <p:cNvPr id="56324" name="Line 2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6325" name="Text Box 22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56326" name="Line 23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30275"/>
          </a:xfrm>
        </p:spPr>
        <p:txBody>
          <a:bodyPr/>
          <a:lstStyle/>
          <a:p>
            <a:pPr marL="60325" indent="4763" eaLnBrk="1" hangingPunct="1"/>
            <a:r>
              <a:rPr lang="en-US">
                <a:latin typeface="Times New Roman" charset="0"/>
                <a:cs typeface="Arial" charset="0"/>
              </a:rPr>
              <a:t>The formation and function of molecules depend on chemical bonding between atoms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2850"/>
            <a:ext cx="8534400" cy="1304925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52400" y="1450975"/>
            <a:ext cx="75993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293688" indent="-228600" defTabSz="914400" fontAlgn="base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FontTx/>
              <a:buChar char="•"/>
            </a:pP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Atoms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with </a:t>
            </a: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incomplete valence shells 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can </a:t>
            </a: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share 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or </a:t>
            </a: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transfer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valence electrons</a:t>
            </a: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with 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certain other </a:t>
            </a:r>
            <a:r>
              <a:rPr lang="en-US" sz="3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atoms</a:t>
            </a: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in order to become stable.</a:t>
            </a:r>
          </a:p>
          <a:p>
            <a:pPr marL="293688" indent="-228600" defTabSz="914400" fontAlgn="base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FontTx/>
              <a:buChar char="•"/>
            </a:pPr>
            <a:r>
              <a:rPr 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These interactions usually result in atoms staying close together, held by attractions called </a:t>
            </a:r>
            <a:r>
              <a:rPr lang="en-US" sz="30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chemical bonds</a:t>
            </a:r>
            <a:r>
              <a:rPr lang="en-US" sz="3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8373" name="Line 9"/>
          <p:cNvSpPr>
            <a:spLocks noChangeShapeType="1"/>
          </p:cNvSpPr>
          <p:nvPr/>
        </p:nvSpPr>
        <p:spPr bwMode="auto">
          <a:xfrm>
            <a:off x="304800" y="139382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58375" name="Line 11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0000"/>
                </a:solidFill>
                <a:latin typeface="Times New Roman" charset="0"/>
                <a:cs typeface="Arial" charset="0"/>
              </a:rPr>
              <a:t>Covalent</a:t>
            </a:r>
            <a:r>
              <a:rPr lang="en-US">
                <a:latin typeface="Times New Roman" charset="0"/>
                <a:cs typeface="Arial" charset="0"/>
              </a:rPr>
              <a:t> Bonds - 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Arial" charset="0"/>
              </a:rPr>
              <a:t>Share</a:t>
            </a:r>
            <a:r>
              <a:rPr lang="en-US" i="1">
                <a:latin typeface="Times New Roman" charset="0"/>
                <a:cs typeface="Arial" charset="0"/>
              </a:rPr>
              <a:t> pairs of electrons</a:t>
            </a:r>
            <a:endParaRPr lang="en-US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b="1">
                <a:latin typeface="Arial" charset="0"/>
                <a:cs typeface="Arial" charset="0"/>
              </a:rPr>
              <a:t>covalent bond </a:t>
            </a:r>
            <a:r>
              <a:rPr lang="en-US">
                <a:latin typeface="Arial" charset="0"/>
                <a:cs typeface="Arial" charset="0"/>
              </a:rPr>
              <a:t>is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sharing</a:t>
            </a:r>
            <a:r>
              <a:rPr lang="en-US">
                <a:latin typeface="Arial" charset="0"/>
                <a:cs typeface="Arial" charset="0"/>
              </a:rPr>
              <a:t> of a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pair </a:t>
            </a:r>
            <a:r>
              <a:rPr lang="en-US">
                <a:latin typeface="Arial" charset="0"/>
                <a:cs typeface="Arial" charset="0"/>
              </a:rPr>
              <a:t>of valence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electrons</a:t>
            </a:r>
            <a:r>
              <a:rPr lang="en-US">
                <a:latin typeface="Arial" charset="0"/>
                <a:cs typeface="Arial" charset="0"/>
              </a:rPr>
              <a:t> by two atoms.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 a covalent bond, the shared electrons count as part of each atom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valence shell.</a:t>
            </a:r>
          </a:p>
        </p:txBody>
      </p:sp>
      <p:sp>
        <p:nvSpPr>
          <p:cNvPr id="60420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1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Overview: A Chemical Connection to Biology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237538" cy="2428875"/>
          </a:xfrm>
          <a:noFill/>
        </p:spPr>
        <p:txBody>
          <a:bodyPr lIns="92075" tIns="46038" rIns="92075" bIns="46038" anchor="ctr"/>
          <a:lstStyle/>
          <a:p>
            <a:pPr eaLnBrk="1" hangingPunct="1">
              <a:buFont typeface="Times" charset="0"/>
              <a:buChar char="•"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Biology is a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multidisciplinary science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Living organisms are subject to basic laws of physics and chemistry.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7" descr="02_11CovalentBondFo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6525"/>
            <a:ext cx="38163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18"/>
          <p:cNvSpPr>
            <a:spLocks noChangeArrowheads="1"/>
          </p:cNvSpPr>
          <p:nvPr/>
        </p:nvSpPr>
        <p:spPr bwMode="auto">
          <a:xfrm>
            <a:off x="165100" y="0"/>
            <a:ext cx="3263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Formation of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covalent bond</a:t>
            </a:r>
            <a:endParaRPr lang="en-US" sz="28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2468" name="Text Box 19"/>
          <p:cNvSpPr txBox="1">
            <a:spLocks noChangeArrowheads="1"/>
          </p:cNvSpPr>
          <p:nvPr/>
        </p:nvSpPr>
        <p:spPr bwMode="auto">
          <a:xfrm>
            <a:off x="3860800" y="138113"/>
            <a:ext cx="1363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Hydrogen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atoms (2 H)</a:t>
            </a:r>
          </a:p>
        </p:txBody>
      </p:sp>
      <p:sp>
        <p:nvSpPr>
          <p:cNvPr id="62469" name="Line 20"/>
          <p:cNvSpPr>
            <a:spLocks noChangeShapeType="1"/>
          </p:cNvSpPr>
          <p:nvPr/>
        </p:nvSpPr>
        <p:spPr bwMode="auto">
          <a:xfrm flipV="1">
            <a:off x="3879850" y="641350"/>
            <a:ext cx="6731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2470" name="Line 21"/>
          <p:cNvSpPr>
            <a:spLocks noChangeShapeType="1"/>
          </p:cNvSpPr>
          <p:nvPr/>
        </p:nvSpPr>
        <p:spPr bwMode="auto">
          <a:xfrm>
            <a:off x="4540250" y="641350"/>
            <a:ext cx="679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2471" name="Text Box 22"/>
          <p:cNvSpPr txBox="1">
            <a:spLocks noChangeArrowheads="1"/>
          </p:cNvSpPr>
          <p:nvPr/>
        </p:nvSpPr>
        <p:spPr bwMode="auto">
          <a:xfrm>
            <a:off x="3716338" y="6045200"/>
            <a:ext cx="17700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Hydrogen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molecule (H</a:t>
            </a:r>
            <a:r>
              <a:rPr kumimoji="0" lang="en-US" sz="18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</a:t>
            </a: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9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molecule </a:t>
            </a:r>
            <a:r>
              <a:rPr lang="en-US">
                <a:latin typeface="Arial" charset="0"/>
                <a:cs typeface="Arial" charset="0"/>
              </a:rPr>
              <a:t>consists of two or more atoms held together by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covalent bonds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single covalent bond, or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single</a:t>
            </a:r>
            <a:r>
              <a:rPr lang="en-US" b="1">
                <a:latin typeface="Arial" charset="0"/>
                <a:cs typeface="Arial" charset="0"/>
              </a:rPr>
              <a:t> bond</a:t>
            </a:r>
            <a:r>
              <a:rPr lang="en-US">
                <a:latin typeface="Arial" charset="0"/>
                <a:cs typeface="Arial" charset="0"/>
              </a:rPr>
              <a:t>, is the sharing of one pair of valence electrons.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double covalent bond, or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double </a:t>
            </a:r>
            <a:r>
              <a:rPr lang="en-US" b="1">
                <a:latin typeface="Arial" charset="0"/>
                <a:cs typeface="Arial" charset="0"/>
              </a:rPr>
              <a:t>bond</a:t>
            </a:r>
            <a:r>
              <a:rPr lang="en-US">
                <a:latin typeface="Arial" charset="0"/>
                <a:cs typeface="Arial" charset="0"/>
              </a:rPr>
              <a:t>, is the sharing of two pairs of valence electrons.</a:t>
            </a:r>
          </a:p>
        </p:txBody>
      </p:sp>
      <p:sp>
        <p:nvSpPr>
          <p:cNvPr id="64515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4516" name="Text Box 10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64517" name="Line 11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0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37211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notation used to represent atoms and bonding is called a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structural formula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For example,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H–H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This can be abbreviated further with a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molecular formula</a:t>
            </a:r>
            <a:r>
              <a:rPr lang="en-US" b="1">
                <a:latin typeface="Arial" charset="0"/>
                <a:cs typeface="Arial" charset="0"/>
              </a:rPr>
              <a:t>. 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For example,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63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8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65100" y="0"/>
            <a:ext cx="852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Covalent bonding in Water Molecules</a:t>
            </a:r>
            <a:endParaRPr lang="en-US" sz="32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8611" name="Picture 12" descr="02_12cFourCovalentBon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60450"/>
            <a:ext cx="854868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3"/>
          <p:cNvSpPr txBox="1">
            <a:spLocks noChangeArrowheads="1"/>
          </p:cNvSpPr>
          <p:nvPr/>
        </p:nvSpPr>
        <p:spPr bwMode="auto">
          <a:xfrm>
            <a:off x="479425" y="3924300"/>
            <a:ext cx="234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Water (H</a:t>
            </a:r>
            <a:r>
              <a:rPr kumimoji="0" lang="en-US" sz="22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</a:t>
            </a: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O)</a:t>
            </a:r>
          </a:p>
        </p:txBody>
      </p:sp>
      <p:sp>
        <p:nvSpPr>
          <p:cNvPr id="68613" name="Text Box 14"/>
          <p:cNvSpPr txBox="1">
            <a:spLocks noChangeArrowheads="1"/>
          </p:cNvSpPr>
          <p:nvPr/>
        </p:nvSpPr>
        <p:spPr bwMode="auto">
          <a:xfrm>
            <a:off x="936625" y="1231900"/>
            <a:ext cx="1427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Name and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Molecular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Formula</a:t>
            </a:r>
          </a:p>
        </p:txBody>
      </p:sp>
      <p:sp>
        <p:nvSpPr>
          <p:cNvPr id="68614" name="Text Box 15"/>
          <p:cNvSpPr txBox="1">
            <a:spLocks noChangeArrowheads="1"/>
          </p:cNvSpPr>
          <p:nvPr/>
        </p:nvSpPr>
        <p:spPr bwMode="auto">
          <a:xfrm>
            <a:off x="3336925" y="1270000"/>
            <a:ext cx="15668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Electron-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distribution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Diagram</a:t>
            </a:r>
          </a:p>
        </p:txBody>
      </p:sp>
      <p:sp>
        <p:nvSpPr>
          <p:cNvPr id="68615" name="Text Box 16"/>
          <p:cNvSpPr txBox="1">
            <a:spLocks noChangeArrowheads="1"/>
          </p:cNvSpPr>
          <p:nvPr/>
        </p:nvSpPr>
        <p:spPr bwMode="auto">
          <a:xfrm>
            <a:off x="5051425" y="1244600"/>
            <a:ext cx="18970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Lewis Dot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Structure and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Structural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Formula</a:t>
            </a:r>
          </a:p>
        </p:txBody>
      </p:sp>
      <p:sp>
        <p:nvSpPr>
          <p:cNvPr id="68616" name="Text Box 17"/>
          <p:cNvSpPr txBox="1">
            <a:spLocks noChangeArrowheads="1"/>
          </p:cNvSpPr>
          <p:nvPr/>
        </p:nvSpPr>
        <p:spPr bwMode="auto">
          <a:xfrm>
            <a:off x="7197725" y="1270000"/>
            <a:ext cx="1236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Space-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filling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2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22561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Electronegativity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an atom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attraction </a:t>
            </a:r>
            <a:r>
              <a:rPr lang="en-US">
                <a:latin typeface="Arial" charset="0"/>
                <a:cs typeface="Arial" charset="0"/>
              </a:rPr>
              <a:t>for the electrons in a covalent bond.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more electronegative an atom, the more strongly it pulls shared electrons toward itself.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51943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 a</a:t>
            </a:r>
            <a:r>
              <a:rPr 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Arial" charset="0"/>
                <a:cs typeface="Arial" charset="0"/>
              </a:rPr>
              <a:t>nonpolar </a:t>
            </a:r>
            <a:r>
              <a:rPr lang="en-US" i="1">
                <a:latin typeface="Arial" charset="0"/>
                <a:cs typeface="Arial" charset="0"/>
              </a:rPr>
              <a:t>covalent bond</a:t>
            </a:r>
            <a:r>
              <a:rPr lang="en-US">
                <a:latin typeface="Arial" charset="0"/>
                <a:cs typeface="Arial" charset="0"/>
              </a:rPr>
              <a:t>, the atoms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share</a:t>
            </a:r>
            <a:r>
              <a:rPr lang="en-US">
                <a:latin typeface="Arial" charset="0"/>
                <a:cs typeface="Arial" charset="0"/>
              </a:rPr>
              <a:t> the electron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equally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 a </a:t>
            </a:r>
            <a:r>
              <a:rPr lang="en-US" sz="3200" b="1" i="1">
                <a:solidFill>
                  <a:srgbClr val="FF0000"/>
                </a:solidFill>
                <a:latin typeface="Arial" charset="0"/>
                <a:cs typeface="Arial" charset="0"/>
              </a:rPr>
              <a:t>polar</a:t>
            </a:r>
            <a:r>
              <a:rPr lang="en-US" b="1" i="1">
                <a:latin typeface="Arial" charset="0"/>
                <a:cs typeface="Arial" charset="0"/>
              </a:rPr>
              <a:t> </a:t>
            </a:r>
            <a:r>
              <a:rPr lang="en-US" i="1">
                <a:latin typeface="Arial" charset="0"/>
                <a:cs typeface="Arial" charset="0"/>
              </a:rPr>
              <a:t>covalent bond</a:t>
            </a:r>
            <a:r>
              <a:rPr lang="en-US">
                <a:latin typeface="Arial" charset="0"/>
                <a:cs typeface="Arial" charset="0"/>
              </a:rPr>
              <a:t>, one atom is more electronegative, and the atoms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share</a:t>
            </a:r>
            <a:r>
              <a:rPr lang="en-US">
                <a:latin typeface="Arial" charset="0"/>
                <a:cs typeface="Arial" charset="0"/>
              </a:rPr>
              <a:t> the electron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unequally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Unequal sharing </a:t>
            </a:r>
            <a:r>
              <a:rPr lang="en-US">
                <a:latin typeface="Arial" charset="0"/>
                <a:cs typeface="Arial" charset="0"/>
              </a:rPr>
              <a:t>of electrons causes a partial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positive </a:t>
            </a:r>
            <a:r>
              <a:rPr lang="en-US">
                <a:latin typeface="Arial" charset="0"/>
                <a:cs typeface="Arial" charset="0"/>
              </a:rPr>
              <a:t>or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negative charge </a:t>
            </a:r>
            <a:r>
              <a:rPr lang="en-US">
                <a:latin typeface="Arial" charset="0"/>
                <a:cs typeface="Arial" charset="0"/>
              </a:rPr>
              <a:t>for each atom or molecule.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755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74757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Ionic Bonds:   </a:t>
            </a:r>
            <a:r>
              <a:rPr lang="en-US" i="1">
                <a:latin typeface="Times New Roman" charset="0"/>
                <a:cs typeface="Arial" charset="0"/>
              </a:rPr>
              <a:t>Transfer electrons</a:t>
            </a:r>
            <a:endParaRPr lang="en-US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47371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Atoms sometimes strip electrons from their bonding partners.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An example is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transfer</a:t>
            </a:r>
            <a:r>
              <a:rPr lang="en-US">
                <a:latin typeface="Arial" charset="0"/>
                <a:cs typeface="Arial" charset="0"/>
              </a:rPr>
              <a:t> of an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electron </a:t>
            </a:r>
            <a:r>
              <a:rPr lang="en-US">
                <a:latin typeface="Arial" charset="0"/>
                <a:cs typeface="Arial" charset="0"/>
              </a:rPr>
              <a:t>from sodium to chlorine.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After the transfer of an electron, both atoms have charges.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charged</a:t>
            </a:r>
            <a:r>
              <a:rPr lang="en-US">
                <a:latin typeface="Arial" charset="0"/>
                <a:cs typeface="Arial" charset="0"/>
              </a:rPr>
              <a:t> atom (or molecule) is called an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ion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76806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8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15900" y="0"/>
            <a:ext cx="8623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3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Electron transfer and ionic bonding</a:t>
            </a:r>
            <a:endParaRPr lang="en-US" sz="36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8851" name="Picture 10" descr="02_14IonicBond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57350"/>
            <a:ext cx="854868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11"/>
          <p:cNvSpPr txBox="1">
            <a:spLocks noChangeArrowheads="1"/>
          </p:cNvSpPr>
          <p:nvPr/>
        </p:nvSpPr>
        <p:spPr bwMode="auto">
          <a:xfrm>
            <a:off x="968375" y="2659063"/>
            <a:ext cx="334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Na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3" name="Text Box 12"/>
          <p:cNvSpPr txBox="1">
            <a:spLocks noChangeArrowheads="1"/>
          </p:cNvSpPr>
          <p:nvPr/>
        </p:nvSpPr>
        <p:spPr bwMode="auto">
          <a:xfrm>
            <a:off x="3084513" y="26590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FFFFFF"/>
                </a:solidFill>
                <a:ea typeface="ヒラギノ角ゴ Pro W3" charset="0"/>
                <a:cs typeface="ヒラギノ角ゴ Pro W3" charset="0"/>
                <a:sym typeface="Symbol" charset="0"/>
              </a:rPr>
              <a:t>Cl</a:t>
            </a:r>
            <a:endParaRPr kumimoji="0" lang="en-US" sz="11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6075363" y="2652713"/>
            <a:ext cx="334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Na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7847013" y="26511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FFFFFF"/>
                </a:solidFill>
                <a:ea typeface="ヒラギノ角ゴ Pro W3" charset="0"/>
                <a:cs typeface="ヒラギノ角ゴ Pro W3" charset="0"/>
                <a:sym typeface="Symbol" charset="0"/>
              </a:rPr>
              <a:t>Cl</a:t>
            </a:r>
            <a:endParaRPr kumimoji="0" lang="en-US" sz="11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6" name="Text Box 15"/>
          <p:cNvSpPr txBox="1">
            <a:spLocks noChangeArrowheads="1"/>
          </p:cNvSpPr>
          <p:nvPr/>
        </p:nvSpPr>
        <p:spPr bwMode="auto">
          <a:xfrm>
            <a:off x="971550" y="3724275"/>
            <a:ext cx="334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Na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7" name="Text Box 16"/>
          <p:cNvSpPr txBox="1">
            <a:spLocks noChangeArrowheads="1"/>
          </p:cNvSpPr>
          <p:nvPr/>
        </p:nvSpPr>
        <p:spPr bwMode="auto">
          <a:xfrm>
            <a:off x="387350" y="4003675"/>
            <a:ext cx="1495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Sodium atom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8" name="Text Box 17"/>
          <p:cNvSpPr txBox="1">
            <a:spLocks noChangeArrowheads="1"/>
          </p:cNvSpPr>
          <p:nvPr/>
        </p:nvSpPr>
        <p:spPr bwMode="auto">
          <a:xfrm>
            <a:off x="2438400" y="4010025"/>
            <a:ext cx="15763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Chlorine atom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9" name="Text Box 18"/>
          <p:cNvSpPr txBox="1">
            <a:spLocks noChangeArrowheads="1"/>
          </p:cNvSpPr>
          <p:nvPr/>
        </p:nvSpPr>
        <p:spPr bwMode="auto">
          <a:xfrm>
            <a:off x="3092450" y="37274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Cl</a:t>
            </a:r>
            <a:endParaRPr kumimoji="0" lang="en-US" sz="11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0" name="Text Box 19"/>
          <p:cNvSpPr txBox="1">
            <a:spLocks noChangeArrowheads="1"/>
          </p:cNvSpPr>
          <p:nvPr/>
        </p:nvSpPr>
        <p:spPr bwMode="auto">
          <a:xfrm>
            <a:off x="6022975" y="372745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Na</a:t>
            </a:r>
            <a:r>
              <a:rPr kumimoji="0" lang="en-US" sz="2000" b="1" baseline="30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1" name="Text Box 20"/>
          <p:cNvSpPr txBox="1">
            <a:spLocks noChangeArrowheads="1"/>
          </p:cNvSpPr>
          <p:nvPr/>
        </p:nvSpPr>
        <p:spPr bwMode="auto">
          <a:xfrm>
            <a:off x="5611813" y="3965575"/>
            <a:ext cx="1268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Sodium ion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(a cation)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2" name="Text Box 21"/>
          <p:cNvSpPr txBox="1">
            <a:spLocks noChangeArrowheads="1"/>
          </p:cNvSpPr>
          <p:nvPr/>
        </p:nvSpPr>
        <p:spPr bwMode="auto">
          <a:xfrm>
            <a:off x="7804150" y="3719513"/>
            <a:ext cx="519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Cl</a:t>
            </a:r>
            <a:r>
              <a:rPr kumimoji="0" lang="en-US" sz="2000" b="1" baseline="30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–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3" name="Text Box 22"/>
          <p:cNvSpPr txBox="1">
            <a:spLocks noChangeArrowheads="1"/>
          </p:cNvSpPr>
          <p:nvPr/>
        </p:nvSpPr>
        <p:spPr bwMode="auto">
          <a:xfrm>
            <a:off x="7292975" y="3962400"/>
            <a:ext cx="13573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Chloride ion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(an anion)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4" name="Text Box 23"/>
          <p:cNvSpPr txBox="1">
            <a:spLocks noChangeArrowheads="1"/>
          </p:cNvSpPr>
          <p:nvPr/>
        </p:nvSpPr>
        <p:spPr bwMode="auto">
          <a:xfrm>
            <a:off x="5861050" y="4743450"/>
            <a:ext cx="2598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Sodium chloride (NaCl)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65" name="AutoShape 24"/>
          <p:cNvSpPr>
            <a:spLocks/>
          </p:cNvSpPr>
          <p:nvPr/>
        </p:nvSpPr>
        <p:spPr bwMode="auto">
          <a:xfrm rot="-5388379">
            <a:off x="7000875" y="3003551"/>
            <a:ext cx="257175" cy="3206750"/>
          </a:xfrm>
          <a:prstGeom prst="leftBrace">
            <a:avLst>
              <a:gd name="adj1" fmla="val 1039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5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83565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cation </a:t>
            </a:r>
            <a:r>
              <a:rPr lang="en-US">
                <a:latin typeface="Arial" charset="0"/>
                <a:cs typeface="Arial" charset="0"/>
              </a:rPr>
              <a:t>is a positively 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>
                <a:latin typeface="Arial" charset="0"/>
                <a:cs typeface="Arial" charset="0"/>
              </a:rPr>
              <a:t> charged 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An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anion </a:t>
            </a:r>
            <a:r>
              <a:rPr lang="en-US">
                <a:latin typeface="Arial" charset="0"/>
                <a:cs typeface="Arial" charset="0"/>
              </a:rPr>
              <a:t>is a negatively 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US">
                <a:latin typeface="Arial" charset="0"/>
                <a:cs typeface="Arial" charset="0"/>
              </a:rPr>
              <a:t> charged 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ionic bond </a:t>
            </a:r>
            <a:r>
              <a:rPr lang="en-US">
                <a:latin typeface="Arial" charset="0"/>
                <a:cs typeface="Arial" charset="0"/>
              </a:rPr>
              <a:t>is an attraction between an anion and a cation.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Compounds formed by ionic bonds are called </a:t>
            </a:r>
            <a:r>
              <a:rPr lang="en-US" b="1">
                <a:latin typeface="Arial" charset="0"/>
                <a:cs typeface="Arial" charset="0"/>
              </a:rPr>
              <a:t>ionic compounds</a:t>
            </a:r>
            <a:r>
              <a:rPr lang="en-US">
                <a:latin typeface="Arial" charset="0"/>
                <a:cs typeface="Arial" charset="0"/>
              </a:rPr>
              <a:t>, or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salts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Salts, such as sodium chloride (table salt),  are often found in nature as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crystals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89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80901" name="Line 12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2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4" descr="02_15SodiumChlorid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82763"/>
            <a:ext cx="676751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5"/>
          <p:cNvSpPr>
            <a:spLocks noChangeArrowheads="1"/>
          </p:cNvSpPr>
          <p:nvPr/>
        </p:nvSpPr>
        <p:spPr bwMode="auto">
          <a:xfrm>
            <a:off x="215900" y="0"/>
            <a:ext cx="793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 sodium chloride crystal</a:t>
            </a:r>
            <a:endParaRPr lang="en-US" sz="32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2948" name="Text Box 26"/>
          <p:cNvSpPr txBox="1">
            <a:spLocks noChangeArrowheads="1"/>
          </p:cNvSpPr>
          <p:nvPr/>
        </p:nvSpPr>
        <p:spPr bwMode="auto">
          <a:xfrm>
            <a:off x="7505700" y="2860675"/>
            <a:ext cx="504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Na</a:t>
            </a:r>
            <a:r>
              <a:rPr kumimoji="0" lang="en-US" sz="2400" b="1" baseline="30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2949" name="Text Box 27"/>
          <p:cNvSpPr txBox="1">
            <a:spLocks noChangeArrowheads="1"/>
          </p:cNvSpPr>
          <p:nvPr/>
        </p:nvSpPr>
        <p:spPr bwMode="auto">
          <a:xfrm>
            <a:off x="7550150" y="32924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Cl</a:t>
            </a:r>
            <a:r>
              <a:rPr kumimoji="0" lang="en-US" sz="2400" b="1" baseline="30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–</a:t>
            </a:r>
            <a:endParaRPr kumimoji="0" lang="en-US" sz="11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2950" name="Line 28"/>
          <p:cNvSpPr>
            <a:spLocks noChangeShapeType="1"/>
          </p:cNvSpPr>
          <p:nvPr/>
        </p:nvSpPr>
        <p:spPr bwMode="auto">
          <a:xfrm flipV="1">
            <a:off x="7092950" y="2984500"/>
            <a:ext cx="3429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2951" name="Line 29"/>
          <p:cNvSpPr>
            <a:spLocks noChangeShapeType="1"/>
          </p:cNvSpPr>
          <p:nvPr/>
        </p:nvSpPr>
        <p:spPr bwMode="auto">
          <a:xfrm>
            <a:off x="7118350" y="3346450"/>
            <a:ext cx="38735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6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839200" cy="930275"/>
          </a:xfrm>
        </p:spPr>
        <p:txBody>
          <a:bodyPr/>
          <a:lstStyle/>
          <a:p>
            <a:pPr marL="109538" indent="4763" eaLnBrk="1" hangingPunct="1"/>
            <a:r>
              <a:rPr lang="en-US">
                <a:latin typeface="Times New Roman" charset="0"/>
                <a:cs typeface="Arial" charset="0"/>
              </a:rPr>
              <a:t>Matter consists of chemical elements in pure form and in combinations called compounds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219200"/>
            <a:ext cx="7772400" cy="1828800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3200">
                <a:latin typeface="Arial" charset="0"/>
                <a:cs typeface="Arial" charset="0"/>
              </a:rPr>
              <a:t>Organisms are composed of 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matter</a:t>
            </a:r>
            <a:r>
              <a:rPr lang="en-US" sz="3200" b="1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3200">
                <a:latin typeface="Arial" charset="0"/>
                <a:cs typeface="Arial" charset="0"/>
              </a:rPr>
              <a:t>Matter is anything that </a:t>
            </a:r>
            <a:r>
              <a:rPr 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takes up space </a:t>
            </a:r>
            <a:r>
              <a:rPr lang="en-US" sz="3200">
                <a:latin typeface="Arial" charset="0"/>
                <a:cs typeface="Arial" charset="0"/>
              </a:rPr>
              <a:t>and </a:t>
            </a:r>
            <a:r>
              <a:rPr 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has mass</a:t>
            </a:r>
            <a:r>
              <a:rPr lang="en-US" sz="3200">
                <a:latin typeface="Arial" charset="0"/>
                <a:cs typeface="Arial" charset="0"/>
              </a:rPr>
              <a:t>.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00" y="9906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4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Weak Chemical Bonds</a:t>
            </a:r>
            <a:endParaRPr lang="en-US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489585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Most of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strongest</a:t>
            </a:r>
            <a:r>
              <a:rPr lang="en-US">
                <a:latin typeface="Arial" charset="0"/>
                <a:cs typeface="Arial" charset="0"/>
              </a:rPr>
              <a:t> bonds in organisms are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covalent bonds </a:t>
            </a:r>
            <a:r>
              <a:rPr lang="en-US">
                <a:latin typeface="Arial" charset="0"/>
                <a:cs typeface="Arial" charset="0"/>
              </a:rPr>
              <a:t>that form a cell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molecules.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Weak chemical bonds</a:t>
            </a:r>
            <a:r>
              <a:rPr lang="en-US">
                <a:latin typeface="Arial" charset="0"/>
                <a:cs typeface="Arial" charset="0"/>
              </a:rPr>
              <a:t>, such as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ionic</a:t>
            </a:r>
            <a:r>
              <a:rPr lang="en-US">
                <a:latin typeface="Arial" charset="0"/>
                <a:cs typeface="Arial" charset="0"/>
              </a:rPr>
              <a:t> bonds and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hydrogen bonds</a:t>
            </a:r>
            <a:r>
              <a:rPr lang="en-US">
                <a:latin typeface="Arial" charset="0"/>
                <a:cs typeface="Arial" charset="0"/>
              </a:rPr>
              <a:t>, are also important.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Weak chemical bonds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reinforce shapes </a:t>
            </a:r>
            <a:r>
              <a:rPr lang="en-US">
                <a:latin typeface="Arial" charset="0"/>
                <a:cs typeface="Arial" charset="0"/>
              </a:rPr>
              <a:t>of large molecules and help molecules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adhere</a:t>
            </a:r>
            <a:r>
              <a:rPr lang="en-US">
                <a:latin typeface="Arial" charset="0"/>
                <a:cs typeface="Arial" charset="0"/>
              </a:rPr>
              <a:t> to each other.</a:t>
            </a:r>
          </a:p>
        </p:txBody>
      </p:sp>
      <p:sp>
        <p:nvSpPr>
          <p:cNvPr id="84996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4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>
                <a:latin typeface="Times New Roman" charset="0"/>
                <a:cs typeface="Arial" charset="0"/>
              </a:rPr>
              <a:t>Hydrogen Bonds</a:t>
            </a:r>
            <a:endParaRPr lang="en-US" b="0" i="1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7043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391400" cy="489585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hydrogen bond </a:t>
            </a:r>
            <a:r>
              <a:rPr lang="en-US">
                <a:latin typeface="Arial" charset="0"/>
                <a:cs typeface="Arial" charset="0"/>
              </a:rPr>
              <a:t>forms when a hydrogen atom covalently bonded to one electronegative atom is also attracted to another electronegative atom.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 living cells, the electronegative partners are usually oxygen or nitrogen atoms.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4" name="Line 3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7045" name="Text Box 38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87046" name="Line 3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4" descr="02_16HydrogenBond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6525"/>
            <a:ext cx="84820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5"/>
          <p:cNvSpPr>
            <a:spLocks noChangeArrowheads="1"/>
          </p:cNvSpPr>
          <p:nvPr/>
        </p:nvSpPr>
        <p:spPr bwMode="auto">
          <a:xfrm>
            <a:off x="215900" y="0"/>
            <a:ext cx="2908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Hydrogen bond</a:t>
            </a:r>
            <a:endParaRPr lang="en-US" sz="2800" b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9092" name="Text Box 36"/>
          <p:cNvSpPr txBox="1">
            <a:spLocks noChangeArrowheads="1"/>
          </p:cNvSpPr>
          <p:nvPr/>
        </p:nvSpPr>
        <p:spPr bwMode="auto">
          <a:xfrm>
            <a:off x="3389313" y="165100"/>
            <a:ext cx="484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6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 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</a:t>
            </a:r>
            <a:endParaRPr kumimoji="0" lang="en-US" sz="24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093" name="Text Box 37"/>
          <p:cNvSpPr txBox="1">
            <a:spLocks noChangeArrowheads="1"/>
          </p:cNvSpPr>
          <p:nvPr/>
        </p:nvSpPr>
        <p:spPr bwMode="auto">
          <a:xfrm>
            <a:off x="5830888" y="166688"/>
            <a:ext cx="4714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</a:p>
        </p:txBody>
      </p:sp>
      <p:sp>
        <p:nvSpPr>
          <p:cNvPr id="89094" name="Text Box 38"/>
          <p:cNvSpPr txBox="1">
            <a:spLocks noChangeArrowheads="1"/>
          </p:cNvSpPr>
          <p:nvPr/>
        </p:nvSpPr>
        <p:spPr bwMode="auto">
          <a:xfrm>
            <a:off x="4821238" y="2681288"/>
            <a:ext cx="331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</a:p>
        </p:txBody>
      </p:sp>
      <p:sp>
        <p:nvSpPr>
          <p:cNvPr id="89095" name="Text Box 39"/>
          <p:cNvSpPr txBox="1">
            <a:spLocks noChangeArrowheads="1"/>
          </p:cNvSpPr>
          <p:nvPr/>
        </p:nvSpPr>
        <p:spPr bwMode="auto">
          <a:xfrm>
            <a:off x="4811713" y="3314700"/>
            <a:ext cx="458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6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 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</a:t>
            </a:r>
            <a:endParaRPr kumimoji="0" lang="en-US" sz="24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096" name="Text Box 40"/>
          <p:cNvSpPr txBox="1">
            <a:spLocks noChangeArrowheads="1"/>
          </p:cNvSpPr>
          <p:nvPr/>
        </p:nvSpPr>
        <p:spPr bwMode="auto">
          <a:xfrm>
            <a:off x="3062288" y="5386388"/>
            <a:ext cx="331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</a:p>
        </p:txBody>
      </p:sp>
      <p:sp>
        <p:nvSpPr>
          <p:cNvPr id="89097" name="Text Box 41"/>
          <p:cNvSpPr txBox="1">
            <a:spLocks noChangeArrowheads="1"/>
          </p:cNvSpPr>
          <p:nvPr/>
        </p:nvSpPr>
        <p:spPr bwMode="auto">
          <a:xfrm>
            <a:off x="4332288" y="6288088"/>
            <a:ext cx="331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</a:p>
        </p:txBody>
      </p:sp>
      <p:sp>
        <p:nvSpPr>
          <p:cNvPr id="89098" name="Text Box 42"/>
          <p:cNvSpPr txBox="1">
            <a:spLocks noChangeArrowheads="1"/>
          </p:cNvSpPr>
          <p:nvPr/>
        </p:nvSpPr>
        <p:spPr bwMode="auto">
          <a:xfrm>
            <a:off x="5703888" y="5386388"/>
            <a:ext cx="331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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+</a:t>
            </a:r>
          </a:p>
        </p:txBody>
      </p:sp>
      <p:sp>
        <p:nvSpPr>
          <p:cNvPr id="89099" name="Text Box 43"/>
          <p:cNvSpPr txBox="1">
            <a:spLocks noChangeArrowheads="1"/>
          </p:cNvSpPr>
          <p:nvPr/>
        </p:nvSpPr>
        <p:spPr bwMode="auto">
          <a:xfrm>
            <a:off x="890588" y="1055688"/>
            <a:ext cx="1804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Water (H</a:t>
            </a:r>
            <a:r>
              <a:rPr kumimoji="0" lang="en-US" sz="24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O)</a:t>
            </a:r>
            <a:endParaRPr kumimoji="0" lang="en-US" sz="24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100" name="Text Box 44"/>
          <p:cNvSpPr txBox="1">
            <a:spLocks noChangeArrowheads="1"/>
          </p:cNvSpPr>
          <p:nvPr/>
        </p:nvSpPr>
        <p:spPr bwMode="auto">
          <a:xfrm>
            <a:off x="369888" y="4294188"/>
            <a:ext cx="2338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Ammonia (NH</a:t>
            </a:r>
            <a:r>
              <a:rPr kumimoji="0" lang="en-US" sz="2400" b="1" baseline="-250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3</a:t>
            </a: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)</a:t>
            </a:r>
            <a:endParaRPr kumimoji="0" lang="en-US" sz="24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101" name="Text Box 45"/>
          <p:cNvSpPr txBox="1">
            <a:spLocks noChangeArrowheads="1"/>
          </p:cNvSpPr>
          <p:nvPr/>
        </p:nvSpPr>
        <p:spPr bwMode="auto">
          <a:xfrm>
            <a:off x="6542088" y="3049588"/>
            <a:ext cx="2338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  <a:sym typeface="Symbol" charset="0"/>
              </a:rPr>
              <a:t>Hydrogen bond</a:t>
            </a:r>
            <a:endParaRPr kumimoji="0" lang="en-US" sz="2400" b="1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102" name="Line 46"/>
          <p:cNvSpPr>
            <a:spLocks noChangeShapeType="1"/>
          </p:cNvSpPr>
          <p:nvPr/>
        </p:nvSpPr>
        <p:spPr bwMode="auto">
          <a:xfrm>
            <a:off x="4614863" y="3179763"/>
            <a:ext cx="179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3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>
                <a:latin typeface="Times New Roman" charset="0"/>
                <a:cs typeface="Arial" charset="0"/>
              </a:rPr>
              <a:t>Van der Waals Interactions</a:t>
            </a:r>
            <a:endParaRPr lang="en-US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5608638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If electrons are distributed asymmetrically in molecules or atoms, they can result in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hot spots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of positive or negative charge.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Van der Waals interactions </a:t>
            </a:r>
            <a:r>
              <a:rPr lang="en-US">
                <a:latin typeface="Arial" charset="0"/>
                <a:cs typeface="Arial" charset="0"/>
              </a:rPr>
              <a:t>are attractions between molecules that are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close together </a:t>
            </a:r>
            <a:r>
              <a:rPr lang="en-US">
                <a:latin typeface="Arial" charset="0"/>
                <a:cs typeface="Arial" charset="0"/>
              </a:rPr>
              <a:t>as a result of these charges.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Collectively, such interactions can be strong, as between molecules of a gecko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toe hairs and a wall surface.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1140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1141" name="Text Box 9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91142" name="Line 10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5"/>
          <p:cNvSpPr>
            <a:spLocks noChangeArrowheads="1"/>
          </p:cNvSpPr>
          <p:nvPr/>
        </p:nvSpPr>
        <p:spPr bwMode="auto">
          <a:xfrm>
            <a:off x="2159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3187" name="Picture 16" descr="02_UN01Geck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613"/>
            <a:ext cx="3024187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4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Elements and Compounds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77724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Matter</a:t>
            </a:r>
            <a:r>
              <a:rPr lang="en-US">
                <a:latin typeface="Arial" charset="0"/>
                <a:cs typeface="Arial" charset="0"/>
              </a:rPr>
              <a:t> is made up of elements.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element</a:t>
            </a:r>
            <a:r>
              <a:rPr lang="en-US">
                <a:latin typeface="Arial" charset="0"/>
                <a:cs typeface="Arial" charset="0"/>
              </a:rPr>
              <a:t> is a substance that cannot be broken down to other substances by chemical reactions.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compound</a:t>
            </a:r>
            <a:r>
              <a:rPr lang="en-US">
                <a:latin typeface="Arial" charset="0"/>
                <a:cs typeface="Arial" charset="0"/>
              </a:rPr>
              <a:t> is a substance consisting of two or more elements in a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fixed ratio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compound has characteristics different from those of its elements.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02_03-CompoundProperti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584325"/>
            <a:ext cx="644525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1524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The emergent properties of a compound</a:t>
            </a:r>
            <a:endParaRPr lang="en-US" sz="32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2138363" y="4646613"/>
            <a:ext cx="865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Sodium</a:t>
            </a:r>
          </a:p>
        </p:txBody>
      </p:sp>
      <p:sp>
        <p:nvSpPr>
          <p:cNvPr id="23557" name="Text Box 17"/>
          <p:cNvSpPr txBox="1">
            <a:spLocks noChangeArrowheads="1"/>
          </p:cNvSpPr>
          <p:nvPr/>
        </p:nvSpPr>
        <p:spPr bwMode="auto">
          <a:xfrm>
            <a:off x="4375150" y="4645025"/>
            <a:ext cx="931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Chlorine</a:t>
            </a: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6543675" y="4643438"/>
            <a:ext cx="9318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Sodium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chloride</a:t>
            </a:r>
          </a:p>
        </p:txBody>
      </p:sp>
    </p:spTree>
    <p:extLst>
      <p:ext uri="{BB962C8B-B14F-4D97-AF65-F5344CB8AC3E}">
        <p14:creationId xmlns:p14="http://schemas.microsoft.com/office/powerpoint/2010/main" val="368769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159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34694"/>
                </a:solidFill>
                <a:latin typeface="Times New Roman" charset="0"/>
                <a:cs typeface="Arial" charset="0"/>
              </a:rPr>
              <a:t>Essential Elements of Life:  C  H  O  N</a:t>
            </a:r>
            <a:endParaRPr lang="en-US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3948113"/>
          </a:xfrm>
          <a:noFill/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About 25 of the 92 elements are essential to life.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Carbon, hydrogen, oxygen, and nitrogen make up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96% </a:t>
            </a:r>
            <a:r>
              <a:rPr lang="en-US" sz="2800">
                <a:latin typeface="Arial" charset="0"/>
                <a:cs typeface="Arial" charset="0"/>
              </a:rPr>
              <a:t>of living matter.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Most of the remaining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4% </a:t>
            </a:r>
            <a:r>
              <a:rPr lang="en-US" sz="2800">
                <a:latin typeface="Arial" charset="0"/>
                <a:cs typeface="Arial" charset="0"/>
              </a:rPr>
              <a:t>consists of calcium, phosphorus, potassium, and sulfur.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Trace elements </a:t>
            </a:r>
            <a:r>
              <a:rPr lang="en-US" sz="2800">
                <a:latin typeface="Arial" charset="0"/>
                <a:cs typeface="Arial" charset="0"/>
              </a:rPr>
              <a:t>are those required by an organism in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minute quantities</a:t>
            </a:r>
            <a:r>
              <a:rPr lang="en-US" sz="280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930275"/>
          </a:xfrm>
        </p:spPr>
        <p:txBody>
          <a:bodyPr/>
          <a:lstStyle/>
          <a:p>
            <a:pPr marL="60325" indent="4763" eaLnBrk="1" hangingPunct="1"/>
            <a:r>
              <a:rPr lang="en-US">
                <a:latin typeface="Times New Roman" charset="0"/>
                <a:cs typeface="Arial" charset="0"/>
              </a:rPr>
              <a:t>An element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properties</a:t>
            </a:r>
            <a:br>
              <a:rPr lang="en-US">
                <a:latin typeface="Times New Roman" charset="0"/>
                <a:cs typeface="Arial" charset="0"/>
              </a:rPr>
            </a:br>
            <a:r>
              <a:rPr lang="en-US">
                <a:latin typeface="Times New Roman" charset="0"/>
                <a:cs typeface="Arial" charset="0"/>
              </a:rPr>
              <a:t>depend on the structure of its atoms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778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Each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element</a:t>
            </a:r>
            <a:r>
              <a:rPr lang="en-US">
                <a:latin typeface="Arial" charset="0"/>
                <a:cs typeface="Arial" charset="0"/>
              </a:rPr>
              <a:t> consists of unique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atoms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An atom is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smallest unit of matter </a:t>
            </a:r>
            <a:r>
              <a:rPr lang="en-US">
                <a:latin typeface="Arial" charset="0"/>
                <a:cs typeface="Arial" charset="0"/>
              </a:rPr>
              <a:t>that still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retains 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properties </a:t>
            </a:r>
            <a:r>
              <a:rPr lang="en-US">
                <a:latin typeface="Arial" charset="0"/>
                <a:cs typeface="Arial" charset="0"/>
              </a:rPr>
              <a:t>of an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element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8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Subatomic Particles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1155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Atoms</a:t>
            </a:r>
            <a:r>
              <a:rPr lang="en-US">
                <a:latin typeface="Arial" charset="0"/>
                <a:cs typeface="Arial" charset="0"/>
              </a:rPr>
              <a:t> are composed of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subatomic particles</a:t>
            </a:r>
            <a:r>
              <a:rPr lang="en-US" i="1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Relevant subatomic particles include: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Neutrons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electrical </a:t>
            </a:r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charge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Protons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positive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charge)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Electrons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charge).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>
                <a:solidFill>
                  <a:srgbClr val="000000"/>
                </a:solidFill>
                <a:latin typeface="Times New Roman" charset="0"/>
              </a:rPr>
              <a:t>Copyright © 2008 Pearson Education, Inc., publishing as Benjamin Cummings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2" descr="02_05HeliumMode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958850"/>
            <a:ext cx="75787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3"/>
          <p:cNvSpPr txBox="1">
            <a:spLocks noChangeArrowheads="1"/>
          </p:cNvSpPr>
          <p:nvPr/>
        </p:nvSpPr>
        <p:spPr bwMode="auto">
          <a:xfrm>
            <a:off x="1641475" y="963613"/>
            <a:ext cx="2425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Cloud of negative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charge (2 electrons)</a:t>
            </a:r>
          </a:p>
        </p:txBody>
      </p:sp>
      <p:sp>
        <p:nvSpPr>
          <p:cNvPr id="37892" name="Rectangle 34"/>
          <p:cNvSpPr>
            <a:spLocks noChangeArrowheads="1"/>
          </p:cNvSpPr>
          <p:nvPr/>
        </p:nvSpPr>
        <p:spPr bwMode="auto">
          <a:xfrm>
            <a:off x="152400" y="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Simplified models of a helium (He) atom</a:t>
            </a:r>
            <a:endParaRPr lang="en-US" sz="2800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3" name="Line 35"/>
          <p:cNvSpPr>
            <a:spLocks noChangeShapeType="1"/>
          </p:cNvSpPr>
          <p:nvPr/>
        </p:nvSpPr>
        <p:spPr bwMode="auto">
          <a:xfrm>
            <a:off x="2730500" y="1574800"/>
            <a:ext cx="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4" name="Text Box 36"/>
          <p:cNvSpPr txBox="1">
            <a:spLocks noChangeArrowheads="1"/>
          </p:cNvSpPr>
          <p:nvPr/>
        </p:nvSpPr>
        <p:spPr bwMode="auto">
          <a:xfrm>
            <a:off x="4473575" y="1935163"/>
            <a:ext cx="1022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Nucleus</a:t>
            </a:r>
          </a:p>
        </p:txBody>
      </p:sp>
      <p:sp>
        <p:nvSpPr>
          <p:cNvPr id="37895" name="AutoShape 37"/>
          <p:cNvSpPr>
            <a:spLocks/>
          </p:cNvSpPr>
          <p:nvPr/>
        </p:nvSpPr>
        <p:spPr bwMode="auto">
          <a:xfrm rot="8056752">
            <a:off x="2949576" y="2746375"/>
            <a:ext cx="292100" cy="892175"/>
          </a:xfrm>
          <a:prstGeom prst="leftBrace">
            <a:avLst>
              <a:gd name="adj1" fmla="val 254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6" name="Line 38"/>
          <p:cNvSpPr>
            <a:spLocks noChangeShapeType="1"/>
          </p:cNvSpPr>
          <p:nvPr/>
        </p:nvSpPr>
        <p:spPr bwMode="auto">
          <a:xfrm flipV="1">
            <a:off x="3187700" y="2120900"/>
            <a:ext cx="112395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7" name="AutoShape 39"/>
          <p:cNvSpPr>
            <a:spLocks/>
          </p:cNvSpPr>
          <p:nvPr/>
        </p:nvSpPr>
        <p:spPr bwMode="auto">
          <a:xfrm rot="2715541">
            <a:off x="6448426" y="2733675"/>
            <a:ext cx="292100" cy="892175"/>
          </a:xfrm>
          <a:prstGeom prst="leftBrace">
            <a:avLst>
              <a:gd name="adj1" fmla="val 254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8" name="Line 40"/>
          <p:cNvSpPr>
            <a:spLocks noChangeShapeType="1"/>
          </p:cNvSpPr>
          <p:nvPr/>
        </p:nvSpPr>
        <p:spPr bwMode="auto">
          <a:xfrm>
            <a:off x="5594350" y="2089150"/>
            <a:ext cx="901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9" name="Text Box 41"/>
          <p:cNvSpPr txBox="1">
            <a:spLocks noChangeArrowheads="1"/>
          </p:cNvSpPr>
          <p:nvPr/>
        </p:nvSpPr>
        <p:spPr bwMode="auto">
          <a:xfrm>
            <a:off x="6365875" y="1217613"/>
            <a:ext cx="1162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Electrons</a:t>
            </a:r>
          </a:p>
        </p:txBody>
      </p:sp>
      <p:sp>
        <p:nvSpPr>
          <p:cNvPr id="37900" name="Line 42"/>
          <p:cNvSpPr>
            <a:spLocks noChangeShapeType="1"/>
          </p:cNvSpPr>
          <p:nvPr/>
        </p:nvSpPr>
        <p:spPr bwMode="auto">
          <a:xfrm flipV="1">
            <a:off x="6624638" y="1524000"/>
            <a:ext cx="330200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901" name="Line 43"/>
          <p:cNvSpPr>
            <a:spLocks noChangeShapeType="1"/>
          </p:cNvSpPr>
          <p:nvPr/>
        </p:nvSpPr>
        <p:spPr bwMode="auto">
          <a:xfrm>
            <a:off x="6948488" y="1525588"/>
            <a:ext cx="315912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902" name="Text Box 44"/>
          <p:cNvSpPr txBox="1">
            <a:spLocks noChangeArrowheads="1"/>
          </p:cNvSpPr>
          <p:nvPr/>
        </p:nvSpPr>
        <p:spPr bwMode="auto">
          <a:xfrm>
            <a:off x="6810375" y="544036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(b)</a:t>
            </a:r>
          </a:p>
        </p:txBody>
      </p:sp>
      <p:sp>
        <p:nvSpPr>
          <p:cNvPr id="37903" name="Text Box 45"/>
          <p:cNvSpPr txBox="1">
            <a:spLocks noChangeArrowheads="1"/>
          </p:cNvSpPr>
          <p:nvPr/>
        </p:nvSpPr>
        <p:spPr bwMode="auto">
          <a:xfrm>
            <a:off x="2593975" y="544671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46806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6eActiveLectureQuestions">
  <a:themeElements>
    <a:clrScheme name="1_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1_C6eActiveLectureQuestions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1693</Words>
  <Application>Microsoft Macintosh PowerPoint</Application>
  <PresentationFormat>On-screen Show (4:3)</PresentationFormat>
  <Paragraphs>284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1_C6eActiveLectureQuestions</vt:lpstr>
      <vt:lpstr>Chemistry of Life</vt:lpstr>
      <vt:lpstr>Overview: A Chemical Connection to Biology</vt:lpstr>
      <vt:lpstr>Matter consists of chemical elements in pure form and in combinations called compounds</vt:lpstr>
      <vt:lpstr>Elements and Compounds</vt:lpstr>
      <vt:lpstr>PowerPoint Presentation</vt:lpstr>
      <vt:lpstr>Essential Elements of Life:  C  H  O  N</vt:lpstr>
      <vt:lpstr>An element’s properties depend on the structure of its atoms</vt:lpstr>
      <vt:lpstr>Subatomic Particles</vt:lpstr>
      <vt:lpstr>PowerPoint Presentation</vt:lpstr>
      <vt:lpstr>Atomic Number and Atomic Mass</vt:lpstr>
      <vt:lpstr>Isotopes</vt:lpstr>
      <vt:lpstr>The Energy Levels of Electrons</vt:lpstr>
      <vt:lpstr>PowerPoint Presentation</vt:lpstr>
      <vt:lpstr>Electron Distribution and Chemical Properties</vt:lpstr>
      <vt:lpstr>PowerPoint Presentation</vt:lpstr>
      <vt:lpstr>PowerPoint Presentation</vt:lpstr>
      <vt:lpstr>Electron Orbitals</vt:lpstr>
      <vt:lpstr>The formation and function of molecules depend on chemical bonding between atoms</vt:lpstr>
      <vt:lpstr>Covalent Bonds - Share pairs of electrons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Ionic Bonds:   Transfer electrons</vt:lpstr>
      <vt:lpstr>PowerPoint Presentation</vt:lpstr>
      <vt:lpstr>PowerPoint Presentation</vt:lpstr>
      <vt:lpstr>PowerPoint Presentation</vt:lpstr>
      <vt:lpstr>Weak Chemical Bonds</vt:lpstr>
      <vt:lpstr>Hydrogen Bonds</vt:lpstr>
      <vt:lpstr>PowerPoint Presentation</vt:lpstr>
      <vt:lpstr>Van der Waals Interactions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Life</dc:title>
  <dc:creator>Douglas County Schools</dc:creator>
  <cp:lastModifiedBy>Douglas County Schools</cp:lastModifiedBy>
  <cp:revision>1</cp:revision>
  <dcterms:created xsi:type="dcterms:W3CDTF">2016-01-04T14:05:17Z</dcterms:created>
  <dcterms:modified xsi:type="dcterms:W3CDTF">2016-01-04T14:06:35Z</dcterms:modified>
</cp:coreProperties>
</file>